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  <p:sldMasterId id="2147483674" r:id="rId3"/>
  </p:sldMasterIdLst>
  <p:sldIdLst>
    <p:sldId id="294" r:id="rId4"/>
    <p:sldId id="295" r:id="rId5"/>
    <p:sldId id="258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76" r:id="rId17"/>
    <p:sldId id="277" r:id="rId18"/>
    <p:sldId id="278" r:id="rId19"/>
    <p:sldId id="279" r:id="rId20"/>
    <p:sldId id="280" r:id="rId21"/>
    <p:sldId id="281" r:id="rId22"/>
    <p:sldId id="282" r:id="rId23"/>
    <p:sldId id="283" r:id="rId24"/>
    <p:sldId id="284" r:id="rId25"/>
    <p:sldId id="285" r:id="rId26"/>
    <p:sldId id="286" r:id="rId27"/>
    <p:sldId id="287" r:id="rId28"/>
    <p:sldId id="289" r:id="rId29"/>
    <p:sldId id="290" r:id="rId30"/>
    <p:sldId id="291" r:id="rId31"/>
    <p:sldId id="292" r:id="rId32"/>
    <p:sldId id="293" r:id="rId33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70" d="100"/>
          <a:sy n="70" d="100"/>
        </p:scale>
        <p:origin x="-138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14" y="96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7.wmf"/><Relationship Id="rId1" Type="http://schemas.openxmlformats.org/officeDocument/2006/relationships/image" Target="NULL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30/06/2015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66083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30/06/2015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870915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30/06/2015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505129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ítulo, texto y 2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3E9F3C-BAAA-41BA-B518-B0D765726EC2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736083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30/06/2015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37260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30/06/2015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75865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30/06/2015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47781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30/06/2015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85895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30/06/2015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238713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30/06/2015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566173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30/06/2015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2242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30/06/2015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8644691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30/06/2015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86930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30/06/2015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458922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30/06/2015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337549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30/06/2015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548683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ítulo, texto y 2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3E9F3C-BAAA-41BA-B518-B0D765726EC2}" type="slidenum">
              <a:rPr lang="es-ES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090509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30/06/2015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957086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30/06/2015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933538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30/06/2015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501465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30/06/2015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519647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30/06/2015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30755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30/06/2015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8641310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30/06/2015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685265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30/06/2015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073934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30/06/2015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963026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30/06/2015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07802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30/06/2015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490516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30/06/2015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724033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ítulo, texto y 2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3E9F3C-BAAA-41BA-B518-B0D765726EC2}" type="slidenum">
              <a:rPr lang="es-ES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1881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30/06/2015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94951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30/06/2015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96583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30/06/2015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949407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30/06/2015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02970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30/06/2015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00888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30/06/2015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27196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069BDE-CB26-4B65-B82A-5268310915C2}" type="datetimeFigureOut">
              <a:rPr lang="es-MX" smtClean="0"/>
              <a:t>30/06/2015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54875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30/06/2015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4663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069BDE-CB26-4B65-B82A-5268310915C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30/06/2015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7AB1CC-A6BD-48EA-A6AF-248DBC5C6F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0681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6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8.wmf"/><Relationship Id="rId4" Type="http://schemas.openxmlformats.org/officeDocument/2006/relationships/oleObject" Target="../embeddings/oleObject6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0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1.w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3.wmf"/><Relationship Id="rId4" Type="http://schemas.openxmlformats.org/officeDocument/2006/relationships/oleObject" Target="../embeddings/oleObject9.bin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17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18.wm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22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21.wmf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3" Type="http://schemas.openxmlformats.org/officeDocument/2006/relationships/oleObject" Target="../embeddings/oleObject14.bin"/><Relationship Id="rId7" Type="http://schemas.openxmlformats.org/officeDocument/2006/relationships/image" Target="../media/image24.png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23.png"/><Relationship Id="rId5" Type="http://schemas.openxmlformats.org/officeDocument/2006/relationships/image" Target="../media/image27.wmf"/><Relationship Id="rId4" Type="http://schemas.openxmlformats.org/officeDocument/2006/relationships/oleObject" Target="../embeddings/oleObject15.bin"/><Relationship Id="rId9" Type="http://schemas.openxmlformats.org/officeDocument/2006/relationships/image" Target="../media/image26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3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779912" y="0"/>
            <a:ext cx="5364088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es-MX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Área Académica:</a:t>
            </a:r>
            <a:endParaRPr lang="es-MX" sz="20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sz="20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Matemáticas</a:t>
            </a:r>
            <a:r>
              <a:rPr lang="es-MX" sz="20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sz="20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Tema</a:t>
            </a:r>
            <a:r>
              <a:rPr lang="es-MX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</a:t>
            </a:r>
          </a:p>
          <a:p>
            <a:pPr lvl="1"/>
            <a:r>
              <a:rPr lang="es-MX" sz="20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FUNCIONES</a:t>
            </a:r>
            <a:endParaRPr lang="es-MX" sz="20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sz="20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Profesor:</a:t>
            </a:r>
            <a:r>
              <a:rPr lang="es-MX" sz="20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sz="20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Jorge Pérez Cabrera</a:t>
            </a:r>
          </a:p>
          <a:p>
            <a:pPr lvl="1"/>
            <a:r>
              <a:rPr lang="es-MX" sz="20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Periodo</a:t>
            </a:r>
            <a:r>
              <a:rPr lang="es-MX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</a:t>
            </a:r>
          </a:p>
          <a:p>
            <a:pPr lvl="1"/>
            <a:r>
              <a:rPr lang="es-MX" sz="20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Enero-Junio 2015</a:t>
            </a:r>
            <a:endParaRPr lang="es-MX" sz="20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3384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mtClean="0"/>
              <a:t>Función Racional</a:t>
            </a:r>
          </a:p>
        </p:txBody>
      </p:sp>
      <p:sp>
        <p:nvSpPr>
          <p:cNvPr id="8195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13"/>
          </a:xfrm>
        </p:spPr>
        <p:txBody>
          <a:bodyPr/>
          <a:lstStyle/>
          <a:p>
            <a:r>
              <a:rPr lang="es-MX" smtClean="0"/>
              <a:t>Es aquella que puede escribirse como el cociente de dos polinomios. De modo específico, una función es racional si tiene la forma:</a:t>
            </a:r>
          </a:p>
          <a:p>
            <a:endParaRPr lang="es-MX" smtClean="0"/>
          </a:p>
          <a:p>
            <a:endParaRPr lang="es-MX" smtClean="0"/>
          </a:p>
          <a:p>
            <a:endParaRPr lang="es-MX" smtClean="0"/>
          </a:p>
          <a:p>
            <a:r>
              <a:rPr lang="es-MX" smtClean="0"/>
              <a:t>y  </a:t>
            </a:r>
          </a:p>
          <a:p>
            <a:endParaRPr lang="es-MX" smtClean="0"/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1643063" y="3786188"/>
          <a:ext cx="4870450" cy="1071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2" name="Ecuación" r:id="rId3" imgW="1905000" imgH="419100" progId="Equation.3">
                  <p:embed/>
                </p:oleObj>
              </mc:Choice>
              <mc:Fallback>
                <p:oleObj name="Ecuación" r:id="rId3" imgW="1905000" imgH="4191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3063" y="3786188"/>
                        <a:ext cx="4870450" cy="1071562"/>
                      </a:xfrm>
                      <a:prstGeom prst="rect">
                        <a:avLst/>
                      </a:prstGeom>
                      <a:solidFill>
                        <a:srgbClr val="0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1357313" y="5429250"/>
          <a:ext cx="4379912" cy="493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3" name="Ecuación" r:id="rId5" imgW="1803400" imgH="203200" progId="Equation.3">
                  <p:embed/>
                </p:oleObj>
              </mc:Choice>
              <mc:Fallback>
                <p:oleObj name="Ecuación" r:id="rId5" imgW="1803400" imgH="203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7313" y="5429250"/>
                        <a:ext cx="4379912" cy="493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9012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ítulo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885375"/>
          </a:xfrm>
        </p:spPr>
        <p:txBody>
          <a:bodyPr/>
          <a:lstStyle/>
          <a:p>
            <a:r>
              <a:rPr lang="es-MX" dirty="0" smtClean="0"/>
              <a:t>Función Irracional</a:t>
            </a:r>
          </a:p>
        </p:txBody>
      </p:sp>
      <p:sp>
        <p:nvSpPr>
          <p:cNvPr id="3" name="Marcador de contenido 2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blipFill rotWithShape="0">
            <a:blip r:embed="rId3"/>
            <a:stretch>
              <a:fillRect l="-963" t="-943"/>
            </a:stretch>
          </a:blipFill>
          <a:extLst/>
        </p:spPr>
        <p:txBody>
          <a:bodyPr/>
          <a:lstStyle/>
          <a:p>
            <a:r>
              <a:rPr lang="es-MX">
                <a:noFill/>
              </a:rPr>
              <a:t> </a:t>
            </a:r>
          </a:p>
        </p:txBody>
      </p:sp>
      <p:graphicFrame>
        <p:nvGraphicFramePr>
          <p:cNvPr id="9220" name="Objeto 3"/>
          <p:cNvGraphicFramePr>
            <a:graphicFrameLocks noChangeAspect="1"/>
          </p:cNvGraphicFramePr>
          <p:nvPr/>
        </p:nvGraphicFramePr>
        <p:xfrm>
          <a:off x="3336925" y="2692400"/>
          <a:ext cx="2387600" cy="682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7" name="Ecuación" r:id="rId4" imgW="888840" imgH="253800" progId="Equation.3">
                  <p:embed/>
                </p:oleObj>
              </mc:Choice>
              <mc:Fallback>
                <p:oleObj name="Ecuación" r:id="rId4" imgW="888840" imgH="253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6925" y="2692400"/>
                        <a:ext cx="2387600" cy="682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98909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Título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909558"/>
          </a:xfrm>
        </p:spPr>
        <p:txBody>
          <a:bodyPr/>
          <a:lstStyle/>
          <a:p>
            <a:r>
              <a:rPr lang="es-MX" dirty="0" smtClean="0"/>
              <a:t>Función trascendente</a:t>
            </a:r>
          </a:p>
        </p:txBody>
      </p:sp>
      <p:sp>
        <p:nvSpPr>
          <p:cNvPr id="1024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MX" dirty="0" smtClean="0"/>
              <a:t>Son todas aquellas funciones que  además de contener las operaciones aritméticas básicas, contienen los operadores trigonométricos, logarítmicos y exponenciales. Por ejemplo:</a:t>
            </a:r>
          </a:p>
          <a:p>
            <a:pPr algn="just"/>
            <a:endParaRPr lang="es-MX" dirty="0" smtClean="0"/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3492500" y="4618038"/>
          <a:ext cx="2571750" cy="170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1" name="Ecuación" r:id="rId3" imgW="1054100" imgH="698500" progId="Equation.3">
                  <p:embed/>
                </p:oleObj>
              </mc:Choice>
              <mc:Fallback>
                <p:oleObj name="Ecuación" r:id="rId3" imgW="1054100" imgH="6985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2500" y="4618038"/>
                        <a:ext cx="2571750" cy="1704975"/>
                      </a:xfrm>
                      <a:prstGeom prst="rect">
                        <a:avLst/>
                      </a:prstGeom>
                      <a:solidFill>
                        <a:srgbClr val="CCFFCC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55882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186738" cy="58261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s-MX" sz="3600" smtClean="0">
                <a:solidFill>
                  <a:srgbClr val="3366FF"/>
                </a:solidFill>
              </a:rPr>
              <a:t>Formas de Representar a una Función</a:t>
            </a:r>
            <a:endParaRPr lang="es-ES" sz="3600" smtClean="0">
              <a:solidFill>
                <a:srgbClr val="3366FF"/>
              </a:solidFill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71563"/>
            <a:ext cx="8258175" cy="5572125"/>
          </a:xfrm>
        </p:spPr>
        <p:txBody>
          <a:bodyPr/>
          <a:lstStyle/>
          <a:p>
            <a:pPr marL="514350" indent="-514350" eaLnBrk="1" hangingPunct="1">
              <a:buFontTx/>
              <a:buAutoNum type="alphaLcParenR"/>
            </a:pPr>
            <a:r>
              <a:rPr lang="es-MX" smtClean="0"/>
              <a:t>En forma de enunciado:</a:t>
            </a:r>
          </a:p>
          <a:p>
            <a:pPr lvl="1" eaLnBrk="1" hangingPunct="1">
              <a:buFontTx/>
              <a:buNone/>
            </a:pPr>
            <a:r>
              <a:rPr lang="es-MX" sz="2000" smtClean="0"/>
              <a:t>Por ejemplo: El área de un círculo es igual a pi  por su radio al cuadrado.</a:t>
            </a:r>
          </a:p>
          <a:p>
            <a:pPr marL="514350" indent="-514350" eaLnBrk="1" hangingPunct="1">
              <a:buFontTx/>
              <a:buAutoNum type="alphaLcParenR"/>
            </a:pPr>
            <a:r>
              <a:rPr lang="es-ES" smtClean="0"/>
              <a:t> Fórmula o Ecuación:</a:t>
            </a:r>
          </a:p>
          <a:p>
            <a:pPr marL="514350" indent="-514350" eaLnBrk="1" hangingPunct="1">
              <a:buFontTx/>
              <a:buAutoNum type="alphaLcParenR"/>
            </a:pPr>
            <a:endParaRPr lang="es-ES" smtClean="0"/>
          </a:p>
          <a:p>
            <a:pPr marL="514350" indent="-514350" eaLnBrk="1" hangingPunct="1">
              <a:buFontTx/>
              <a:buAutoNum type="alphaLcParenR"/>
            </a:pPr>
            <a:r>
              <a:rPr lang="es-MX" smtClean="0"/>
              <a:t>Tabulación:</a:t>
            </a:r>
          </a:p>
          <a:p>
            <a:pPr marL="514350" indent="-514350" eaLnBrk="1" hangingPunct="1">
              <a:buFontTx/>
              <a:buAutoNum type="alphaLcParenR"/>
            </a:pPr>
            <a:endParaRPr lang="es-MX" smtClean="0"/>
          </a:p>
          <a:p>
            <a:pPr marL="514350" indent="-514350" eaLnBrk="1" hangingPunct="1">
              <a:buFontTx/>
              <a:buAutoNum type="alphaLcParenR"/>
            </a:pPr>
            <a:endParaRPr lang="es-MX" smtClean="0"/>
          </a:p>
          <a:p>
            <a:pPr marL="514350" indent="-514350" eaLnBrk="1" hangingPunct="1">
              <a:buFontTx/>
              <a:buAutoNum type="alphaLcParenR"/>
            </a:pPr>
            <a:endParaRPr lang="es-MX" smtClean="0"/>
          </a:p>
          <a:p>
            <a:pPr marL="514350" indent="-514350" eaLnBrk="1" hangingPunct="1">
              <a:buFontTx/>
              <a:buAutoNum type="alphaLcParenR"/>
            </a:pPr>
            <a:endParaRPr lang="es-MX" smtClean="0"/>
          </a:p>
          <a:p>
            <a:pPr marL="514350" indent="-514350" eaLnBrk="1" hangingPunct="1">
              <a:buFontTx/>
              <a:buAutoNum type="alphaLcParenR"/>
            </a:pPr>
            <a:endParaRPr lang="es-MX" smtClean="0"/>
          </a:p>
          <a:p>
            <a:pPr marL="514350" indent="-514350" eaLnBrk="1" hangingPunct="1">
              <a:buFontTx/>
              <a:buNone/>
            </a:pPr>
            <a:endParaRPr lang="es-MX" smtClean="0"/>
          </a:p>
          <a:p>
            <a:pPr marL="514350" indent="-514350" eaLnBrk="1" hangingPunct="1"/>
            <a:endParaRPr lang="es-ES" smtClean="0"/>
          </a:p>
        </p:txBody>
      </p:sp>
      <p:graphicFrame>
        <p:nvGraphicFramePr>
          <p:cNvPr id="11268" name="Object 8"/>
          <p:cNvGraphicFramePr>
            <a:graphicFrameLocks noChangeAspect="1"/>
          </p:cNvGraphicFramePr>
          <p:nvPr/>
        </p:nvGraphicFramePr>
        <p:xfrm>
          <a:off x="5214938" y="2286000"/>
          <a:ext cx="1428750" cy="585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5" name="Ecuación" r:id="rId3" imgW="494870" imgH="203024" progId="Equation.3">
                  <p:embed/>
                </p:oleObj>
              </mc:Choice>
              <mc:Fallback>
                <p:oleObj name="Ecuación" r:id="rId3" imgW="494870" imgH="203024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4938" y="2286000"/>
                        <a:ext cx="1428750" cy="585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6 Tabla"/>
          <p:cNvGraphicFramePr>
            <a:graphicFrameLocks noGrp="1"/>
          </p:cNvGraphicFramePr>
          <p:nvPr/>
        </p:nvGraphicFramePr>
        <p:xfrm>
          <a:off x="3786188" y="3500438"/>
          <a:ext cx="2786062" cy="29718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3031"/>
                <a:gridCol w="1393031"/>
              </a:tblGrid>
              <a:tr h="396275">
                <a:tc>
                  <a:txBody>
                    <a:bodyPr/>
                    <a:lstStyle/>
                    <a:p>
                      <a:pPr algn="ctr"/>
                      <a:r>
                        <a:rPr lang="es-MX" sz="2000" dirty="0" smtClean="0">
                          <a:solidFill>
                            <a:schemeClr val="tx1"/>
                          </a:solidFill>
                        </a:rPr>
                        <a:t>radio</a:t>
                      </a:r>
                      <a:endParaRPr lang="es-MX" sz="20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000" dirty="0" smtClean="0">
                          <a:solidFill>
                            <a:schemeClr val="tx1"/>
                          </a:solidFill>
                        </a:rPr>
                        <a:t>Área</a:t>
                      </a:r>
                      <a:endParaRPr lang="es-MX" sz="20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66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000" b="1" dirty="0">
                          <a:latin typeface="Cambria"/>
                          <a:ea typeface="Times New Roman"/>
                          <a:cs typeface="Times New Roman"/>
                        </a:rPr>
                        <a:t>r</a:t>
                      </a:r>
                      <a:r>
                        <a:rPr lang="es-MX" sz="2000" b="1" baseline="-25000" dirty="0">
                          <a:latin typeface="Cambria"/>
                          <a:ea typeface="Times New Roman"/>
                          <a:cs typeface="Times New Roman"/>
                        </a:rPr>
                        <a:t>1</a:t>
                      </a:r>
                      <a:endParaRPr lang="es-MX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000" b="1" dirty="0">
                          <a:latin typeface="Cambria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s-MX" sz="2000" b="1" baseline="-25000" dirty="0">
                          <a:latin typeface="Cambria"/>
                          <a:ea typeface="Times New Roman"/>
                          <a:cs typeface="Times New Roman"/>
                        </a:rPr>
                        <a:t>1</a:t>
                      </a:r>
                      <a:endParaRPr lang="es-MX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66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000" b="1">
                          <a:latin typeface="Cambria"/>
                          <a:ea typeface="Times New Roman"/>
                          <a:cs typeface="Times New Roman"/>
                        </a:rPr>
                        <a:t>r</a:t>
                      </a:r>
                      <a:r>
                        <a:rPr lang="es-MX" sz="2000" b="1" baseline="-25000">
                          <a:latin typeface="Cambria"/>
                          <a:ea typeface="Times New Roman"/>
                          <a:cs typeface="Times New Roman"/>
                        </a:rPr>
                        <a:t>2</a:t>
                      </a:r>
                      <a:endParaRPr lang="es-MX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000" b="1" dirty="0">
                          <a:latin typeface="Cambria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s-MX" sz="2000" b="1" baseline="-25000" dirty="0">
                          <a:latin typeface="Cambria"/>
                          <a:ea typeface="Times New Roman"/>
                          <a:cs typeface="Times New Roman"/>
                        </a:rPr>
                        <a:t>2</a:t>
                      </a:r>
                      <a:endParaRPr lang="es-MX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52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000" b="1">
                          <a:latin typeface="Cambria"/>
                          <a:ea typeface="Times New Roman"/>
                          <a:cs typeface="Times New Roman"/>
                        </a:rPr>
                        <a:t>r</a:t>
                      </a:r>
                      <a:r>
                        <a:rPr lang="es-MX" sz="2000" b="1" baseline="-25000">
                          <a:latin typeface="Cambria"/>
                          <a:ea typeface="Times New Roman"/>
                          <a:cs typeface="Times New Roman"/>
                        </a:rPr>
                        <a:t>3</a:t>
                      </a:r>
                      <a:endParaRPr lang="es-MX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000" b="1" dirty="0">
                          <a:latin typeface="Cambria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s-MX" sz="2000" b="1" baseline="-25000" dirty="0">
                          <a:latin typeface="Cambria"/>
                          <a:ea typeface="Times New Roman"/>
                          <a:cs typeface="Times New Roman"/>
                        </a:rPr>
                        <a:t>3</a:t>
                      </a:r>
                      <a:endParaRPr lang="es-MX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66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000" b="1">
                          <a:latin typeface="Cambria"/>
                          <a:ea typeface="Times New Roman"/>
                          <a:cs typeface="Times New Roman"/>
                        </a:rPr>
                        <a:t>r</a:t>
                      </a:r>
                      <a:r>
                        <a:rPr lang="es-MX" sz="2000" b="1" baseline="-25000">
                          <a:latin typeface="Cambria"/>
                          <a:ea typeface="Times New Roman"/>
                          <a:cs typeface="Times New Roman"/>
                        </a:rPr>
                        <a:t>4</a:t>
                      </a:r>
                      <a:endParaRPr lang="es-MX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000" b="1" dirty="0">
                          <a:latin typeface="Cambria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s-MX" sz="2000" b="1" baseline="-25000" dirty="0">
                          <a:latin typeface="Cambria"/>
                          <a:ea typeface="Times New Roman"/>
                          <a:cs typeface="Times New Roman"/>
                        </a:rPr>
                        <a:t>4</a:t>
                      </a:r>
                      <a:endParaRPr lang="es-MX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66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000" b="1">
                          <a:latin typeface="Cambria"/>
                          <a:ea typeface="Times New Roman"/>
                          <a:cs typeface="Times New Roman"/>
                        </a:rPr>
                        <a:t>.</a:t>
                      </a:r>
                      <a:endParaRPr lang="es-MX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000" b="1" dirty="0">
                          <a:latin typeface="Cambria"/>
                          <a:ea typeface="Times New Roman"/>
                          <a:cs typeface="Times New Roman"/>
                        </a:rPr>
                        <a:t>.</a:t>
                      </a:r>
                      <a:endParaRPr lang="es-MX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66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000" b="1">
                          <a:latin typeface="Cambria"/>
                          <a:ea typeface="Times New Roman"/>
                          <a:cs typeface="Times New Roman"/>
                        </a:rPr>
                        <a:t>.</a:t>
                      </a:r>
                      <a:endParaRPr lang="es-MX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000" b="1" dirty="0">
                          <a:latin typeface="Cambria"/>
                          <a:ea typeface="Times New Roman"/>
                          <a:cs typeface="Times New Roman"/>
                        </a:rPr>
                        <a:t>.</a:t>
                      </a:r>
                      <a:endParaRPr lang="es-MX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66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000" b="1" dirty="0" err="1">
                          <a:latin typeface="Cambria"/>
                          <a:ea typeface="Times New Roman"/>
                          <a:cs typeface="Times New Roman"/>
                        </a:rPr>
                        <a:t>r</a:t>
                      </a:r>
                      <a:r>
                        <a:rPr lang="es-MX" sz="2000" b="1" baseline="-25000" dirty="0" err="1">
                          <a:latin typeface="Cambria"/>
                          <a:ea typeface="Times New Roman"/>
                          <a:cs typeface="Times New Roman"/>
                        </a:rPr>
                        <a:t>n</a:t>
                      </a:r>
                      <a:endParaRPr lang="es-MX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000" b="1" dirty="0" err="1">
                          <a:latin typeface="Cambria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s-MX" sz="2000" b="1" baseline="-25000" dirty="0" err="1">
                          <a:latin typeface="Cambria"/>
                          <a:ea typeface="Times New Roman"/>
                          <a:cs typeface="Times New Roman"/>
                        </a:rPr>
                        <a:t>n</a:t>
                      </a:r>
                      <a:endParaRPr lang="es-MX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2318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1 Título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868958"/>
          </a:xfrm>
        </p:spPr>
        <p:txBody>
          <a:bodyPr>
            <a:normAutofit/>
          </a:bodyPr>
          <a:lstStyle/>
          <a:p>
            <a:pPr eaLnBrk="1" hangingPunct="1"/>
            <a:r>
              <a:rPr lang="es-MX" sz="3600" dirty="0" smtClean="0"/>
              <a:t>Formas de Representar a una Función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12776"/>
            <a:ext cx="8472488" cy="4873724"/>
          </a:xfrm>
        </p:spPr>
        <p:txBody>
          <a:bodyPr/>
          <a:lstStyle/>
          <a:p>
            <a:pPr marL="514350" indent="-514350" eaLnBrk="1" hangingPunct="1">
              <a:buFontTx/>
              <a:buAutoNum type="alphaLcParenR" startAt="4"/>
              <a:defRPr/>
            </a:pPr>
            <a:r>
              <a:rPr lang="es-MX" dirty="0" smtClean="0"/>
              <a:t>Gráfica o geométrica:</a:t>
            </a:r>
          </a:p>
          <a:p>
            <a:pPr marL="514350" indent="-514350" eaLnBrk="1" hangingPunct="1">
              <a:buFontTx/>
              <a:buAutoNum type="alphaLcParenR" startAt="4"/>
              <a:defRPr/>
            </a:pPr>
            <a:endParaRPr lang="es-MX" dirty="0" smtClean="0"/>
          </a:p>
          <a:p>
            <a:pPr marL="514350" indent="-514350" eaLnBrk="1" hangingPunct="1">
              <a:buFontTx/>
              <a:buAutoNum type="alphaLcParenR" startAt="4"/>
              <a:defRPr/>
            </a:pPr>
            <a:endParaRPr lang="es-MX" dirty="0" smtClean="0"/>
          </a:p>
          <a:p>
            <a:pPr marL="514350" indent="-514350" eaLnBrk="1" hangingPunct="1">
              <a:buFontTx/>
              <a:buAutoNum type="alphaLcParenR" startAt="4"/>
              <a:defRPr/>
            </a:pPr>
            <a:endParaRPr lang="es-MX" dirty="0" smtClean="0"/>
          </a:p>
          <a:p>
            <a:pPr eaLnBrk="1" hangingPunct="1">
              <a:defRPr/>
            </a:pPr>
            <a:endParaRPr lang="es-MX" dirty="0" smtClean="0"/>
          </a:p>
        </p:txBody>
      </p:sp>
      <p:pic>
        <p:nvPicPr>
          <p:cNvPr id="12292" name="4 Image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775" t="19293" r="35622" b="9198"/>
          <a:stretch>
            <a:fillRect/>
          </a:stretch>
        </p:blipFill>
        <p:spPr bwMode="auto">
          <a:xfrm>
            <a:off x="2928938" y="2143125"/>
            <a:ext cx="4214812" cy="4071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84910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Título"/>
          <p:cNvSpPr>
            <a:spLocks noGrp="1"/>
          </p:cNvSpPr>
          <p:nvPr>
            <p:ph type="ctrTitle"/>
          </p:nvPr>
        </p:nvSpPr>
        <p:spPr>
          <a:xfrm>
            <a:off x="785813" y="285750"/>
            <a:ext cx="7772400" cy="5715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s-MX" sz="3200" smtClean="0">
                <a:solidFill>
                  <a:srgbClr val="3366FF"/>
                </a:solidFill>
              </a:rPr>
              <a:t>Formas de Representar a una Función</a:t>
            </a:r>
            <a:endParaRPr lang="es-MX" sz="3200" smtClean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00125" y="785813"/>
            <a:ext cx="8143875" cy="5643562"/>
          </a:xfrm>
        </p:spPr>
        <p:txBody>
          <a:bodyPr/>
          <a:lstStyle/>
          <a:p>
            <a:pPr marL="514350" indent="-514350" algn="l" eaLnBrk="1" hangingPunct="1">
              <a:defRPr/>
            </a:pPr>
            <a:endParaRPr lang="es-MX" dirty="0" smtClean="0"/>
          </a:p>
          <a:p>
            <a:pPr marL="514350" indent="-514350" algn="l" eaLnBrk="1" hangingPunct="1">
              <a:buFontTx/>
              <a:buAutoNum type="alphaLcParenR" startAt="5"/>
              <a:defRPr/>
            </a:pPr>
            <a:r>
              <a:rPr lang="es-MX" dirty="0" smtClean="0"/>
              <a:t>En forma de conjunto:</a:t>
            </a:r>
          </a:p>
          <a:p>
            <a:pPr marL="514350" indent="-514350" algn="l" eaLnBrk="1" hangingPunct="1">
              <a:buFontTx/>
              <a:buAutoNum type="alphaLcParenR" startAt="5"/>
              <a:defRPr/>
            </a:pPr>
            <a:endParaRPr lang="es-MX" dirty="0" smtClean="0"/>
          </a:p>
          <a:p>
            <a:pPr marL="514350" indent="-514350" algn="l" eaLnBrk="1" hangingPunct="1">
              <a:buFontTx/>
              <a:buAutoNum type="alphaLcParenR" startAt="5"/>
              <a:defRPr/>
            </a:pPr>
            <a:endParaRPr lang="es-MX" dirty="0" smtClean="0"/>
          </a:p>
          <a:p>
            <a:pPr eaLnBrk="1" hangingPunct="1">
              <a:defRPr/>
            </a:pPr>
            <a:endParaRPr lang="es-MX" dirty="0" smtClean="0"/>
          </a:p>
          <a:p>
            <a:pPr eaLnBrk="1" hangingPunct="1">
              <a:defRPr/>
            </a:pPr>
            <a:endParaRPr lang="es-MX" dirty="0" smtClean="0"/>
          </a:p>
        </p:txBody>
      </p:sp>
      <p:sp>
        <p:nvSpPr>
          <p:cNvPr id="13316" name="Oval 4"/>
          <p:cNvSpPr>
            <a:spLocks noChangeArrowheads="1"/>
          </p:cNvSpPr>
          <p:nvPr/>
        </p:nvSpPr>
        <p:spPr bwMode="auto">
          <a:xfrm>
            <a:off x="3000375" y="2786063"/>
            <a:ext cx="1296988" cy="28797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s-MX">
              <a:latin typeface="Tahoma" pitchFamily="34" charset="0"/>
            </a:endParaRPr>
          </a:p>
        </p:txBody>
      </p:sp>
      <p:sp>
        <p:nvSpPr>
          <p:cNvPr id="13317" name="Oval 5"/>
          <p:cNvSpPr>
            <a:spLocks noChangeArrowheads="1"/>
          </p:cNvSpPr>
          <p:nvPr/>
        </p:nvSpPr>
        <p:spPr bwMode="auto">
          <a:xfrm>
            <a:off x="5656263" y="2787650"/>
            <a:ext cx="1296987" cy="28797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s-MX">
              <a:latin typeface="Tahoma" pitchFamily="34" charset="0"/>
            </a:endParaRPr>
          </a:p>
        </p:txBody>
      </p:sp>
      <p:sp>
        <p:nvSpPr>
          <p:cNvPr id="13318" name="Text Box 9"/>
          <p:cNvSpPr txBox="1">
            <a:spLocks noChangeArrowheads="1"/>
          </p:cNvSpPr>
          <p:nvPr/>
        </p:nvSpPr>
        <p:spPr bwMode="auto">
          <a:xfrm>
            <a:off x="3206750" y="2347913"/>
            <a:ext cx="101123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1800">
                <a:latin typeface="Tahoma" pitchFamily="34" charset="0"/>
              </a:rPr>
              <a:t>Dominio</a:t>
            </a:r>
            <a:endParaRPr lang="es-ES" sz="1800">
              <a:latin typeface="Tahoma" pitchFamily="34" charset="0"/>
            </a:endParaRPr>
          </a:p>
        </p:txBody>
      </p:sp>
      <p:sp>
        <p:nvSpPr>
          <p:cNvPr id="13319" name="Text Box 10"/>
          <p:cNvSpPr txBox="1">
            <a:spLocks noChangeArrowheads="1"/>
          </p:cNvSpPr>
          <p:nvPr/>
        </p:nvSpPr>
        <p:spPr bwMode="auto">
          <a:xfrm>
            <a:off x="5926138" y="2298700"/>
            <a:ext cx="82391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1800">
                <a:latin typeface="Tahoma" pitchFamily="34" charset="0"/>
              </a:rPr>
              <a:t>Rango</a:t>
            </a:r>
            <a:endParaRPr lang="es-ES" sz="1800">
              <a:latin typeface="Tahoma" pitchFamily="34" charset="0"/>
            </a:endParaRPr>
          </a:p>
        </p:txBody>
      </p:sp>
      <p:sp>
        <p:nvSpPr>
          <p:cNvPr id="13320" name="Text Box 11"/>
          <p:cNvSpPr txBox="1">
            <a:spLocks noChangeArrowheads="1"/>
          </p:cNvSpPr>
          <p:nvPr/>
        </p:nvSpPr>
        <p:spPr bwMode="auto">
          <a:xfrm>
            <a:off x="3429000" y="2928938"/>
            <a:ext cx="354013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1800">
                <a:latin typeface="Tahoma" pitchFamily="34" charset="0"/>
              </a:rPr>
              <a:t>r</a:t>
            </a:r>
            <a:r>
              <a:rPr lang="es-MX" sz="1800" baseline="-25000">
                <a:latin typeface="Tahoma" pitchFamily="34" charset="0"/>
              </a:rPr>
              <a:t>1</a:t>
            </a:r>
          </a:p>
          <a:p>
            <a:pPr eaLnBrk="1" hangingPunct="1"/>
            <a:r>
              <a:rPr lang="es-ES" sz="1800">
                <a:latin typeface="Tahoma" pitchFamily="34" charset="0"/>
              </a:rPr>
              <a:t>r</a:t>
            </a:r>
            <a:r>
              <a:rPr lang="es-ES" sz="1800" baseline="-25000">
                <a:latin typeface="Tahoma" pitchFamily="34" charset="0"/>
              </a:rPr>
              <a:t>2</a:t>
            </a:r>
          </a:p>
          <a:p>
            <a:pPr eaLnBrk="1" hangingPunct="1"/>
            <a:r>
              <a:rPr lang="es-ES" sz="1800">
                <a:latin typeface="Tahoma" pitchFamily="34" charset="0"/>
              </a:rPr>
              <a:t>r</a:t>
            </a:r>
            <a:r>
              <a:rPr lang="es-ES" sz="1800" baseline="-25000">
                <a:latin typeface="Tahoma" pitchFamily="34" charset="0"/>
              </a:rPr>
              <a:t>3</a:t>
            </a:r>
            <a:endParaRPr lang="es-ES" sz="1800">
              <a:latin typeface="Tahoma" pitchFamily="34" charset="0"/>
            </a:endParaRPr>
          </a:p>
          <a:p>
            <a:pPr eaLnBrk="1" hangingPunct="1"/>
            <a:r>
              <a:rPr lang="es-ES" sz="1800">
                <a:latin typeface="Tahoma" pitchFamily="34" charset="0"/>
              </a:rPr>
              <a:t>r</a:t>
            </a:r>
            <a:r>
              <a:rPr lang="es-ES" sz="1800" baseline="-25000">
                <a:latin typeface="Tahoma" pitchFamily="34" charset="0"/>
              </a:rPr>
              <a:t>4</a:t>
            </a:r>
          </a:p>
          <a:p>
            <a:pPr eaLnBrk="1" hangingPunct="1"/>
            <a:r>
              <a:rPr lang="es-ES" sz="1800">
                <a:latin typeface="Tahoma" pitchFamily="34" charset="0"/>
              </a:rPr>
              <a:t>.</a:t>
            </a:r>
          </a:p>
          <a:p>
            <a:pPr eaLnBrk="1" hangingPunct="1"/>
            <a:r>
              <a:rPr lang="es-ES" sz="1800">
                <a:latin typeface="Tahoma" pitchFamily="34" charset="0"/>
              </a:rPr>
              <a:t>.</a:t>
            </a:r>
          </a:p>
          <a:p>
            <a:pPr eaLnBrk="1" hangingPunct="1"/>
            <a:r>
              <a:rPr lang="es-ES" sz="1800">
                <a:latin typeface="Tahoma" pitchFamily="34" charset="0"/>
              </a:rPr>
              <a:t>.</a:t>
            </a:r>
          </a:p>
          <a:p>
            <a:pPr eaLnBrk="1" hangingPunct="1"/>
            <a:r>
              <a:rPr lang="es-ES" sz="1800">
                <a:latin typeface="Tahoma" pitchFamily="34" charset="0"/>
              </a:rPr>
              <a:t>r</a:t>
            </a:r>
            <a:r>
              <a:rPr lang="es-ES" sz="1800" baseline="-25000">
                <a:latin typeface="Tahoma" pitchFamily="34" charset="0"/>
              </a:rPr>
              <a:t>n</a:t>
            </a:r>
          </a:p>
        </p:txBody>
      </p:sp>
      <p:sp>
        <p:nvSpPr>
          <p:cNvPr id="13321" name="Text Box 12"/>
          <p:cNvSpPr txBox="1">
            <a:spLocks noChangeArrowheads="1"/>
          </p:cNvSpPr>
          <p:nvPr/>
        </p:nvSpPr>
        <p:spPr bwMode="auto">
          <a:xfrm>
            <a:off x="6215063" y="2928938"/>
            <a:ext cx="409575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1800">
                <a:latin typeface="Tahoma" pitchFamily="34" charset="0"/>
              </a:rPr>
              <a:t>A</a:t>
            </a:r>
            <a:r>
              <a:rPr lang="es-MX" sz="1800" baseline="-25000">
                <a:latin typeface="Tahoma" pitchFamily="34" charset="0"/>
              </a:rPr>
              <a:t>1</a:t>
            </a:r>
          </a:p>
          <a:p>
            <a:pPr eaLnBrk="1" hangingPunct="1"/>
            <a:r>
              <a:rPr lang="es-MX" sz="1800">
                <a:latin typeface="Tahoma" pitchFamily="34" charset="0"/>
              </a:rPr>
              <a:t>A</a:t>
            </a:r>
            <a:r>
              <a:rPr lang="es-MX" sz="1800" baseline="-25000">
                <a:latin typeface="Tahoma" pitchFamily="34" charset="0"/>
              </a:rPr>
              <a:t>2</a:t>
            </a:r>
          </a:p>
          <a:p>
            <a:pPr eaLnBrk="1" hangingPunct="1"/>
            <a:r>
              <a:rPr lang="es-MX" sz="1800">
                <a:latin typeface="Tahoma" pitchFamily="34" charset="0"/>
              </a:rPr>
              <a:t>A</a:t>
            </a:r>
            <a:r>
              <a:rPr lang="es-MX" sz="1800" baseline="-25000">
                <a:latin typeface="Tahoma" pitchFamily="34" charset="0"/>
              </a:rPr>
              <a:t>3</a:t>
            </a:r>
            <a:endParaRPr lang="es-MX" sz="1800">
              <a:latin typeface="Tahoma" pitchFamily="34" charset="0"/>
            </a:endParaRPr>
          </a:p>
          <a:p>
            <a:pPr eaLnBrk="1" hangingPunct="1"/>
            <a:r>
              <a:rPr lang="es-MX" sz="1800">
                <a:latin typeface="Tahoma" pitchFamily="34" charset="0"/>
              </a:rPr>
              <a:t>A</a:t>
            </a:r>
            <a:r>
              <a:rPr lang="es-MX" sz="1800" baseline="-25000">
                <a:latin typeface="Tahoma" pitchFamily="34" charset="0"/>
              </a:rPr>
              <a:t>4</a:t>
            </a:r>
          </a:p>
          <a:p>
            <a:pPr eaLnBrk="1" hangingPunct="1"/>
            <a:r>
              <a:rPr lang="es-MX" sz="1800">
                <a:latin typeface="Tahoma" pitchFamily="34" charset="0"/>
              </a:rPr>
              <a:t>.</a:t>
            </a:r>
          </a:p>
          <a:p>
            <a:pPr eaLnBrk="1" hangingPunct="1"/>
            <a:r>
              <a:rPr lang="es-MX" sz="1800">
                <a:latin typeface="Tahoma" pitchFamily="34" charset="0"/>
              </a:rPr>
              <a:t>.</a:t>
            </a:r>
          </a:p>
          <a:p>
            <a:pPr eaLnBrk="1" hangingPunct="1"/>
            <a:r>
              <a:rPr lang="es-MX" sz="1800">
                <a:latin typeface="Tahoma" pitchFamily="34" charset="0"/>
              </a:rPr>
              <a:t>.</a:t>
            </a:r>
          </a:p>
          <a:p>
            <a:pPr eaLnBrk="1" hangingPunct="1"/>
            <a:r>
              <a:rPr lang="es-MX" sz="1800">
                <a:latin typeface="Tahoma" pitchFamily="34" charset="0"/>
              </a:rPr>
              <a:t>A</a:t>
            </a:r>
            <a:r>
              <a:rPr lang="es-MX" sz="1800" baseline="-25000">
                <a:latin typeface="Tahoma" pitchFamily="34" charset="0"/>
              </a:rPr>
              <a:t>n</a:t>
            </a:r>
            <a:endParaRPr lang="es-ES" sz="1800" baseline="-25000">
              <a:latin typeface="Tahoma" pitchFamily="34" charset="0"/>
            </a:endParaRPr>
          </a:p>
        </p:txBody>
      </p:sp>
      <p:sp>
        <p:nvSpPr>
          <p:cNvPr id="13322" name="Text Box 13"/>
          <p:cNvSpPr txBox="1">
            <a:spLocks noChangeArrowheads="1"/>
          </p:cNvSpPr>
          <p:nvPr/>
        </p:nvSpPr>
        <p:spPr bwMode="auto">
          <a:xfrm>
            <a:off x="4413250" y="2420938"/>
            <a:ext cx="106521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1800">
                <a:latin typeface="Tahoma" pitchFamily="34" charset="0"/>
              </a:rPr>
              <a:t>Regla de</a:t>
            </a:r>
            <a:endParaRPr lang="es-ES" sz="1800">
              <a:latin typeface="Tahoma" pitchFamily="34" charset="0"/>
            </a:endParaRPr>
          </a:p>
        </p:txBody>
      </p:sp>
      <p:sp>
        <p:nvSpPr>
          <p:cNvPr id="13323" name="Text Box 14"/>
          <p:cNvSpPr txBox="1">
            <a:spLocks noChangeArrowheads="1"/>
          </p:cNvSpPr>
          <p:nvPr/>
        </p:nvSpPr>
        <p:spPr bwMode="auto">
          <a:xfrm>
            <a:off x="4000500" y="2714625"/>
            <a:ext cx="18303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1800">
                <a:latin typeface="Tahoma" pitchFamily="34" charset="0"/>
              </a:rPr>
              <a:t>correspondencia</a:t>
            </a:r>
            <a:endParaRPr lang="es-ES" sz="1800">
              <a:latin typeface="Tahoma" pitchFamily="34" charset="0"/>
            </a:endParaRPr>
          </a:p>
        </p:txBody>
      </p:sp>
      <p:sp>
        <p:nvSpPr>
          <p:cNvPr id="13324" name="Text Box 18"/>
          <p:cNvSpPr txBox="1">
            <a:spLocks noChangeArrowheads="1"/>
          </p:cNvSpPr>
          <p:nvPr/>
        </p:nvSpPr>
        <p:spPr bwMode="auto">
          <a:xfrm>
            <a:off x="2928938" y="5715000"/>
            <a:ext cx="1316037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MX" sz="1400">
                <a:latin typeface="Tahoma" pitchFamily="34" charset="0"/>
              </a:rPr>
              <a:t>Variable</a:t>
            </a:r>
          </a:p>
          <a:p>
            <a:pPr algn="ctr" eaLnBrk="1" hangingPunct="1"/>
            <a:r>
              <a:rPr lang="es-MX" sz="1400">
                <a:latin typeface="Tahoma" pitchFamily="34" charset="0"/>
              </a:rPr>
              <a:t>Independiente</a:t>
            </a:r>
            <a:endParaRPr lang="es-ES" sz="1400">
              <a:latin typeface="Tahoma" pitchFamily="34" charset="0"/>
            </a:endParaRPr>
          </a:p>
        </p:txBody>
      </p:sp>
      <p:sp>
        <p:nvSpPr>
          <p:cNvPr id="13325" name="Text Box 19"/>
          <p:cNvSpPr txBox="1">
            <a:spLocks noChangeArrowheads="1"/>
          </p:cNvSpPr>
          <p:nvPr/>
        </p:nvSpPr>
        <p:spPr bwMode="auto">
          <a:xfrm>
            <a:off x="5857875" y="5715000"/>
            <a:ext cx="1173163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MX" sz="1400">
                <a:latin typeface="Tahoma" pitchFamily="34" charset="0"/>
              </a:rPr>
              <a:t>Variable</a:t>
            </a:r>
          </a:p>
          <a:p>
            <a:pPr algn="ctr" eaLnBrk="1" hangingPunct="1"/>
            <a:r>
              <a:rPr lang="es-MX" sz="1400">
                <a:latin typeface="Tahoma" pitchFamily="34" charset="0"/>
              </a:rPr>
              <a:t>Dependiente</a:t>
            </a:r>
            <a:endParaRPr lang="es-ES" sz="1400">
              <a:latin typeface="Tahoma" pitchFamily="34" charset="0"/>
            </a:endParaRPr>
          </a:p>
        </p:txBody>
      </p:sp>
      <p:cxnSp>
        <p:nvCxnSpPr>
          <p:cNvPr id="49" name="48 Conector recto de flecha"/>
          <p:cNvCxnSpPr/>
          <p:nvPr/>
        </p:nvCxnSpPr>
        <p:spPr>
          <a:xfrm>
            <a:off x="3786188" y="3143250"/>
            <a:ext cx="2357437" cy="1588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52 Conector recto de flecha"/>
          <p:cNvCxnSpPr/>
          <p:nvPr/>
        </p:nvCxnSpPr>
        <p:spPr>
          <a:xfrm>
            <a:off x="3786188" y="3429000"/>
            <a:ext cx="2428875" cy="1588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55 Conector recto de flecha"/>
          <p:cNvCxnSpPr/>
          <p:nvPr/>
        </p:nvCxnSpPr>
        <p:spPr>
          <a:xfrm>
            <a:off x="3786188" y="3714750"/>
            <a:ext cx="2357437" cy="1588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58 Conector recto de flecha"/>
          <p:cNvCxnSpPr/>
          <p:nvPr/>
        </p:nvCxnSpPr>
        <p:spPr>
          <a:xfrm>
            <a:off x="3811588" y="4000500"/>
            <a:ext cx="2279650" cy="1588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61 Conector recto de flecha"/>
          <p:cNvCxnSpPr/>
          <p:nvPr/>
        </p:nvCxnSpPr>
        <p:spPr>
          <a:xfrm>
            <a:off x="3883025" y="5078413"/>
            <a:ext cx="2214563" cy="1587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47781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1 Título"/>
          <p:cNvSpPr>
            <a:spLocks noGrp="1"/>
          </p:cNvSpPr>
          <p:nvPr>
            <p:ph type="title"/>
          </p:nvPr>
        </p:nvSpPr>
        <p:spPr>
          <a:xfrm>
            <a:off x="755576" y="836712"/>
            <a:ext cx="8229600" cy="725487"/>
          </a:xfrm>
        </p:spPr>
        <p:txBody>
          <a:bodyPr>
            <a:noAutofit/>
          </a:bodyPr>
          <a:lstStyle/>
          <a:p>
            <a:r>
              <a:rPr lang="es-MX" sz="2800" dirty="0" smtClean="0"/>
              <a:t>Función lineal como caso particular de función </a:t>
            </a:r>
            <a:r>
              <a:rPr lang="es-MX" sz="2800" dirty="0" err="1" smtClean="0"/>
              <a:t>polinomial</a:t>
            </a:r>
            <a:endParaRPr lang="es-MX" sz="2800" dirty="0" smtClean="0"/>
          </a:p>
        </p:txBody>
      </p:sp>
      <p:sp>
        <p:nvSpPr>
          <p:cNvPr id="14339" name="2 Marcador de contenido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5124897"/>
          </a:xfrm>
        </p:spPr>
        <p:txBody>
          <a:bodyPr/>
          <a:lstStyle/>
          <a:p>
            <a:pPr algn="just"/>
            <a:endParaRPr lang="es-MX" b="1" dirty="0" smtClean="0">
              <a:solidFill>
                <a:srgbClr val="0070C0"/>
              </a:solidFill>
            </a:endParaRPr>
          </a:p>
          <a:p>
            <a:pPr algn="just"/>
            <a:r>
              <a:rPr lang="es-MX" sz="2800" b="1" dirty="0" smtClean="0">
                <a:solidFill>
                  <a:srgbClr val="0070C0"/>
                </a:solidFill>
              </a:rPr>
              <a:t>Función lineal:</a:t>
            </a:r>
            <a:r>
              <a:rPr lang="es-MX" sz="2800" b="1" dirty="0" smtClean="0"/>
              <a:t> </a:t>
            </a:r>
            <a:r>
              <a:rPr lang="es-MX" sz="2800" dirty="0" smtClean="0"/>
              <a:t>Las funciones lineales representan gráficamente una recta, y son de la forma </a:t>
            </a:r>
            <a:r>
              <a:rPr lang="es-MX" sz="2800" dirty="0" smtClean="0">
                <a:solidFill>
                  <a:srgbClr val="FF0000"/>
                </a:solidFill>
              </a:rPr>
              <a:t>f(x)=</a:t>
            </a:r>
            <a:r>
              <a:rPr lang="es-MX" sz="2800" dirty="0" err="1" smtClean="0">
                <a:solidFill>
                  <a:srgbClr val="FF0000"/>
                </a:solidFill>
              </a:rPr>
              <a:t>mx+b</a:t>
            </a:r>
            <a:r>
              <a:rPr lang="es-MX" sz="2800" dirty="0" smtClean="0"/>
              <a:t>, donde </a:t>
            </a:r>
            <a:r>
              <a:rPr lang="es-MX" sz="2800" dirty="0" smtClean="0">
                <a:solidFill>
                  <a:srgbClr val="FF0000"/>
                </a:solidFill>
              </a:rPr>
              <a:t>m</a:t>
            </a:r>
            <a:r>
              <a:rPr lang="es-MX" sz="2800" dirty="0" smtClean="0"/>
              <a:t> es la pendiente de la recta y </a:t>
            </a:r>
            <a:r>
              <a:rPr lang="es-MX" sz="2800" dirty="0" smtClean="0">
                <a:solidFill>
                  <a:srgbClr val="FF0000"/>
                </a:solidFill>
              </a:rPr>
              <a:t>b</a:t>
            </a:r>
            <a:r>
              <a:rPr lang="es-MX" sz="2800" dirty="0" smtClean="0"/>
              <a:t> es el valor de la ordenada al origen o la intersección con el eje “y”.</a:t>
            </a:r>
          </a:p>
          <a:p>
            <a:pPr algn="just"/>
            <a:endParaRPr lang="es-MX" dirty="0" smtClean="0"/>
          </a:p>
          <a:p>
            <a:pPr algn="just"/>
            <a:endParaRPr lang="es-MX" dirty="0" smtClean="0"/>
          </a:p>
          <a:p>
            <a:pPr algn="just"/>
            <a:endParaRPr lang="es-MX" dirty="0" smtClean="0"/>
          </a:p>
          <a:p>
            <a:pPr algn="just"/>
            <a:endParaRPr lang="es-MX" dirty="0" smtClean="0"/>
          </a:p>
          <a:p>
            <a:endParaRPr lang="es-MX" dirty="0" smtClean="0"/>
          </a:p>
        </p:txBody>
      </p:sp>
      <p:pic>
        <p:nvPicPr>
          <p:cNvPr id="14340" name="3 Image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98" t="10776" r="33868" b="45937"/>
          <a:stretch>
            <a:fillRect/>
          </a:stretch>
        </p:blipFill>
        <p:spPr bwMode="auto">
          <a:xfrm>
            <a:off x="2143125" y="3676650"/>
            <a:ext cx="6357938" cy="314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4341" name="Object 1"/>
          <p:cNvGraphicFramePr>
            <a:graphicFrameLocks noChangeAspect="1"/>
          </p:cNvGraphicFramePr>
          <p:nvPr/>
        </p:nvGraphicFramePr>
        <p:xfrm>
          <a:off x="6858000" y="5857875"/>
          <a:ext cx="752475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9" name="Ecuación" r:id="rId4" imgW="748975" imgH="431613" progId="Equation.3">
                  <p:embed/>
                </p:oleObj>
              </mc:Choice>
              <mc:Fallback>
                <p:oleObj name="Ecuación" r:id="rId4" imgW="748975" imgH="4316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0" y="5857875"/>
                        <a:ext cx="752475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20426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1 Título"/>
          <p:cNvSpPr>
            <a:spLocks noGrp="1"/>
          </p:cNvSpPr>
          <p:nvPr>
            <p:ph type="title"/>
          </p:nvPr>
        </p:nvSpPr>
        <p:spPr>
          <a:xfrm>
            <a:off x="428625" y="0"/>
            <a:ext cx="8229600" cy="642938"/>
          </a:xfrm>
        </p:spPr>
        <p:txBody>
          <a:bodyPr/>
          <a:lstStyle/>
          <a:p>
            <a:r>
              <a:rPr lang="es-MX" sz="3200" smtClean="0">
                <a:solidFill>
                  <a:srgbClr val="0070C0"/>
                </a:solidFill>
              </a:rPr>
              <a:t>Función constante</a:t>
            </a:r>
            <a:r>
              <a:rPr lang="es-MX" sz="2400" smtClean="0"/>
              <a:t>: es un tipo de función lineal</a:t>
            </a:r>
            <a:r>
              <a:rPr lang="es-MX" sz="3200" smtClean="0"/>
              <a:t>.</a:t>
            </a:r>
          </a:p>
        </p:txBody>
      </p:sp>
      <p:pic>
        <p:nvPicPr>
          <p:cNvPr id="15363" name="4 Marcador de contenido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622" t="17769" r="23123" b="17203"/>
          <a:stretch>
            <a:fillRect/>
          </a:stretch>
        </p:blipFill>
        <p:spPr>
          <a:xfrm>
            <a:off x="1000125" y="1143000"/>
            <a:ext cx="7154863" cy="5121275"/>
          </a:xfrm>
        </p:spPr>
      </p:pic>
    </p:spTree>
    <p:extLst>
      <p:ext uri="{BB962C8B-B14F-4D97-AF65-F5344CB8AC3E}">
        <p14:creationId xmlns:p14="http://schemas.microsoft.com/office/powerpoint/2010/main" val="3544116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1 Título"/>
          <p:cNvSpPr>
            <a:spLocks noGrp="1"/>
          </p:cNvSpPr>
          <p:nvPr>
            <p:ph type="title"/>
          </p:nvPr>
        </p:nvSpPr>
        <p:spPr>
          <a:xfrm>
            <a:off x="827584" y="908720"/>
            <a:ext cx="8229600" cy="1143000"/>
          </a:xfrm>
        </p:spPr>
        <p:txBody>
          <a:bodyPr/>
          <a:lstStyle/>
          <a:p>
            <a:pPr algn="l"/>
            <a:r>
              <a:rPr lang="es-MX" sz="3200" dirty="0" smtClean="0"/>
              <a:t>Función identidad (</a:t>
            </a:r>
            <a:r>
              <a:rPr lang="es-MX" sz="2400" dirty="0" smtClean="0"/>
              <a:t>Es otro tipo de función lineal)</a:t>
            </a:r>
          </a:p>
        </p:txBody>
      </p:sp>
      <p:pic>
        <p:nvPicPr>
          <p:cNvPr id="16387" name="3 Marcador de contenido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038" t="14745" r="25470" b="15691"/>
          <a:stretch>
            <a:fillRect/>
          </a:stretch>
        </p:blipFill>
        <p:spPr>
          <a:xfrm>
            <a:off x="971600" y="1988840"/>
            <a:ext cx="6810523" cy="3944466"/>
          </a:xfrm>
        </p:spPr>
      </p:pic>
    </p:spTree>
    <p:extLst>
      <p:ext uri="{BB962C8B-B14F-4D97-AF65-F5344CB8AC3E}">
        <p14:creationId xmlns:p14="http://schemas.microsoft.com/office/powerpoint/2010/main" val="3137487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Título"/>
          <p:cNvSpPr>
            <a:spLocks noGrp="1"/>
          </p:cNvSpPr>
          <p:nvPr>
            <p:ph type="title"/>
          </p:nvPr>
        </p:nvSpPr>
        <p:spPr>
          <a:xfrm>
            <a:off x="500063" y="214313"/>
            <a:ext cx="8229600" cy="714375"/>
          </a:xfrm>
        </p:spPr>
        <p:txBody>
          <a:bodyPr>
            <a:normAutofit fontScale="90000"/>
          </a:bodyPr>
          <a:lstStyle/>
          <a:p>
            <a:r>
              <a:rPr lang="es-MX" sz="4000" dirty="0" smtClean="0">
                <a:solidFill>
                  <a:srgbClr val="00B0F0"/>
                </a:solidFill>
              </a:rPr>
              <a:t>Función Cuadrática</a:t>
            </a:r>
            <a:r>
              <a:rPr lang="es-MX" sz="2400" dirty="0" smtClean="0">
                <a:solidFill>
                  <a:srgbClr val="00B0F0"/>
                </a:solidFill>
              </a:rPr>
              <a:t>(como caso particular de función </a:t>
            </a:r>
            <a:r>
              <a:rPr lang="es-MX" sz="2400" dirty="0" err="1" smtClean="0">
                <a:solidFill>
                  <a:srgbClr val="00B0F0"/>
                </a:solidFill>
              </a:rPr>
              <a:t>polinomial</a:t>
            </a:r>
            <a:r>
              <a:rPr lang="es-MX" sz="2400" dirty="0" smtClean="0">
                <a:solidFill>
                  <a:srgbClr val="00B0F0"/>
                </a:solidFill>
              </a:rPr>
              <a:t>)</a:t>
            </a:r>
            <a:endParaRPr lang="es-MX" dirty="0" smtClean="0">
              <a:solidFill>
                <a:srgbClr val="00B0F0"/>
              </a:solidFill>
            </a:endParaRPr>
          </a:p>
        </p:txBody>
      </p:sp>
      <p:sp>
        <p:nvSpPr>
          <p:cNvPr id="17411" name="2 Marcador de contenido"/>
          <p:cNvSpPr>
            <a:spLocks noGrp="1"/>
          </p:cNvSpPr>
          <p:nvPr>
            <p:ph idx="1"/>
          </p:nvPr>
        </p:nvSpPr>
        <p:spPr>
          <a:xfrm>
            <a:off x="457200" y="1071563"/>
            <a:ext cx="8229600" cy="5054600"/>
          </a:xfrm>
        </p:spPr>
        <p:txBody>
          <a:bodyPr/>
          <a:lstStyle/>
          <a:p>
            <a:pPr algn="just"/>
            <a:r>
              <a:rPr lang="es-MX" dirty="0" smtClean="0"/>
              <a:t>Las funciones cuadráticas son aquellas cuya característica principal es que su grado máximo es 2 y son de la forma:</a:t>
            </a:r>
          </a:p>
          <a:p>
            <a:endParaRPr lang="es-MX" dirty="0" smtClean="0"/>
          </a:p>
          <a:p>
            <a:endParaRPr lang="es-MX" dirty="0" smtClean="0"/>
          </a:p>
          <a:p>
            <a:pPr>
              <a:buFontTx/>
              <a:buNone/>
            </a:pPr>
            <a:endParaRPr lang="es-MX" dirty="0" smtClean="0"/>
          </a:p>
          <a:p>
            <a:endParaRPr lang="es-MX" dirty="0" smtClean="0"/>
          </a:p>
        </p:txBody>
      </p:sp>
      <p:graphicFrame>
        <p:nvGraphicFramePr>
          <p:cNvPr id="17412" name="Object 3"/>
          <p:cNvGraphicFramePr>
            <a:graphicFrameLocks noChangeAspect="1"/>
          </p:cNvGraphicFramePr>
          <p:nvPr/>
        </p:nvGraphicFramePr>
        <p:xfrm>
          <a:off x="428625" y="2786063"/>
          <a:ext cx="8015288" cy="3814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3" name="Ecuación" r:id="rId3" imgW="3441700" imgH="1638300" progId="Equation.3">
                  <p:embed/>
                </p:oleObj>
              </mc:Choice>
              <mc:Fallback>
                <p:oleObj name="Ecuación" r:id="rId3" imgW="3441700" imgH="16383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625" y="2786063"/>
                        <a:ext cx="8015288" cy="3814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30414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1824"/>
            <a:ext cx="8219256" cy="1143000"/>
          </a:xfrm>
        </p:spPr>
        <p:txBody>
          <a:bodyPr>
            <a:normAutofit fontScale="90000"/>
          </a:bodyPr>
          <a:lstStyle/>
          <a:p>
            <a:r>
              <a:rPr lang="fr-FR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Tema:Funciones</a:t>
            </a:r>
            <a: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8923" y="1988840"/>
            <a:ext cx="8229600" cy="4137323"/>
          </a:xfrm>
        </p:spPr>
        <p:txBody>
          <a:bodyPr>
            <a:normAutofit fontScale="47500" lnSpcReduction="20000"/>
          </a:bodyPr>
          <a:lstStyle/>
          <a:p>
            <a:pPr>
              <a:lnSpc>
                <a:spcPct val="90000"/>
              </a:lnSpc>
              <a:buNone/>
            </a:pPr>
            <a:endParaRPr lang="fr-FR" dirty="0"/>
          </a:p>
          <a:p>
            <a:pPr marL="0" indent="0">
              <a:lnSpc>
                <a:spcPct val="90000"/>
              </a:lnSpc>
              <a:buNone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fr-FR" dirty="0"/>
          </a:p>
          <a:p>
            <a:pPr algn="ctr">
              <a:lnSpc>
                <a:spcPct val="90000"/>
              </a:lnSpc>
              <a:buNone/>
            </a:pPr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  </a:t>
            </a:r>
            <a: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Abstract:</a:t>
            </a:r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r>
              <a:rPr lang="fr-FR" sz="3800" dirty="0" smtClean="0"/>
              <a:t>The </a:t>
            </a:r>
            <a:r>
              <a:rPr lang="fr-FR" sz="3800" dirty="0" err="1" smtClean="0"/>
              <a:t>experience</a:t>
            </a:r>
            <a:r>
              <a:rPr lang="fr-FR" sz="3800" dirty="0" smtClean="0"/>
              <a:t> </a:t>
            </a:r>
            <a:r>
              <a:rPr lang="fr-FR" sz="3800" dirty="0" err="1" smtClean="0"/>
              <a:t>with</a:t>
            </a:r>
            <a:r>
              <a:rPr lang="fr-FR" sz="3800" dirty="0" smtClean="0"/>
              <a:t> the concept of </a:t>
            </a:r>
            <a:r>
              <a:rPr lang="fr-FR" sz="3800" dirty="0" err="1" smtClean="0"/>
              <a:t>function</a:t>
            </a:r>
            <a:r>
              <a:rPr lang="fr-FR" sz="3800" dirty="0" smtClean="0"/>
              <a:t> has </a:t>
            </a:r>
            <a:r>
              <a:rPr lang="fr-FR" sz="3800" dirty="0" err="1" smtClean="0"/>
              <a:t>shown</a:t>
            </a:r>
            <a:r>
              <a:rPr lang="fr-FR" sz="3800" dirty="0" smtClean="0"/>
              <a:t> </a:t>
            </a:r>
            <a:r>
              <a:rPr lang="fr-FR" sz="3800" dirty="0" err="1" smtClean="0"/>
              <a:t>countles</a:t>
            </a:r>
            <a:r>
              <a:rPr lang="fr-FR" sz="3800" dirty="0" smtClean="0"/>
              <a:t> obstacles to </a:t>
            </a:r>
            <a:r>
              <a:rPr lang="fr-FR" sz="3800" dirty="0" err="1" smtClean="0"/>
              <a:t>his</a:t>
            </a:r>
            <a:r>
              <a:rPr lang="fr-FR" sz="3800" dirty="0" smtClean="0"/>
              <a:t> </a:t>
            </a:r>
            <a:r>
              <a:rPr lang="fr-FR" sz="3800" dirty="0" err="1" smtClean="0"/>
              <a:t>understanding</a:t>
            </a:r>
            <a:r>
              <a:rPr lang="fr-FR" sz="3800" dirty="0" smtClean="0"/>
              <a:t> , </a:t>
            </a:r>
            <a:r>
              <a:rPr lang="fr-FR" sz="3800" dirty="0" err="1" smtClean="0"/>
              <a:t>however</a:t>
            </a:r>
            <a:r>
              <a:rPr lang="fr-FR" sz="3800" dirty="0" smtClean="0"/>
              <a:t> </a:t>
            </a:r>
            <a:r>
              <a:rPr lang="fr-FR" sz="3800" dirty="0" err="1" smtClean="0"/>
              <a:t>reseachers</a:t>
            </a:r>
            <a:r>
              <a:rPr lang="fr-FR" sz="3800" dirty="0" smtClean="0"/>
              <a:t> in </a:t>
            </a:r>
            <a:r>
              <a:rPr lang="fr-FR" sz="3800" dirty="0" err="1" smtClean="0"/>
              <a:t>mathematics</a:t>
            </a:r>
            <a:r>
              <a:rPr lang="fr-FR" sz="3800" dirty="0" smtClean="0"/>
              <a:t> </a:t>
            </a:r>
            <a:r>
              <a:rPr lang="fr-FR" sz="3800" dirty="0" err="1" smtClean="0"/>
              <a:t>educatio</a:t>
            </a:r>
            <a:r>
              <a:rPr lang="fr-FR" sz="3800" dirty="0" smtClean="0"/>
              <a:t> have </a:t>
            </a:r>
            <a:r>
              <a:rPr lang="fr-FR" sz="3800" dirty="0" err="1" smtClean="0"/>
              <a:t>provided</a:t>
            </a:r>
            <a:r>
              <a:rPr lang="fr-FR" sz="3800" dirty="0" smtClean="0"/>
              <a:t> </a:t>
            </a:r>
            <a:r>
              <a:rPr lang="fr-FR" sz="3800" dirty="0" err="1" smtClean="0"/>
              <a:t>different</a:t>
            </a:r>
            <a:r>
              <a:rPr lang="fr-FR" sz="3800" dirty="0" smtClean="0"/>
              <a:t>  stages of </a:t>
            </a:r>
            <a:r>
              <a:rPr lang="fr-FR" sz="3800" dirty="0" err="1" smtClean="0"/>
              <a:t>evolution</a:t>
            </a:r>
            <a:r>
              <a:rPr lang="fr-FR" sz="3800" dirty="0" smtClean="0"/>
              <a:t> of the concept in the </a:t>
            </a:r>
            <a:r>
              <a:rPr lang="fr-FR" sz="3800" dirty="0" err="1" smtClean="0"/>
              <a:t>hope</a:t>
            </a:r>
            <a:r>
              <a:rPr lang="fr-FR" sz="3800" dirty="0" smtClean="0"/>
              <a:t> of </a:t>
            </a:r>
            <a:r>
              <a:rPr lang="fr-FR" sz="3800" dirty="0" err="1" smtClean="0"/>
              <a:t>contributing</a:t>
            </a:r>
            <a:r>
              <a:rPr lang="fr-FR" sz="3800" dirty="0" smtClean="0"/>
              <a:t> to a </a:t>
            </a:r>
            <a:r>
              <a:rPr lang="fr-FR" sz="3800" dirty="0" err="1" smtClean="0"/>
              <a:t>greater</a:t>
            </a:r>
            <a:r>
              <a:rPr lang="fr-FR" sz="3800" dirty="0" smtClean="0"/>
              <a:t> </a:t>
            </a:r>
            <a:r>
              <a:rPr lang="fr-FR" sz="3800" dirty="0" err="1" smtClean="0"/>
              <a:t>understanding</a:t>
            </a:r>
            <a:r>
              <a:rPr lang="fr-FR" sz="3800" dirty="0" smtClean="0"/>
              <a:t>.</a:t>
            </a:r>
            <a:endParaRPr lang="fr-FR" sz="3800" dirty="0"/>
          </a:p>
          <a:p>
            <a:pPr>
              <a:lnSpc>
                <a:spcPct val="90000"/>
              </a:lnSpc>
              <a:buNone/>
            </a:pPr>
            <a:endParaRPr lang="fr-FR" sz="3800" dirty="0"/>
          </a:p>
          <a:p>
            <a:pPr>
              <a:lnSpc>
                <a:spcPct val="90000"/>
              </a:lnSpc>
              <a:buNone/>
            </a:pPr>
            <a:endParaRPr lang="fr-FR" sz="3800" dirty="0"/>
          </a:p>
          <a:p>
            <a:pPr>
              <a:lnSpc>
                <a:spcPct val="90000"/>
              </a:lnSpc>
              <a:buNone/>
            </a:pPr>
            <a:endParaRPr lang="fr-FR" sz="3800" dirty="0"/>
          </a:p>
          <a:p>
            <a:pPr>
              <a:lnSpc>
                <a:spcPct val="90000"/>
              </a:lnSpc>
              <a:buNone/>
            </a:pPr>
            <a:endParaRPr lang="fr-FR" sz="3800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r>
              <a:rPr lang="fr-F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Keywords</a:t>
            </a:r>
            <a:r>
              <a:rPr lang="fr-F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Domain</a:t>
            </a:r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, range, variable, constant, </a:t>
            </a:r>
            <a:r>
              <a:rPr lang="fr-FR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independent</a:t>
            </a:r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fr-F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variable, variable</a:t>
            </a:r>
            <a:endParaRPr lang="fr-F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None/>
            </a:pPr>
            <a:endParaRPr lang="fr-F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None/>
            </a:pPr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  </a:t>
            </a:r>
            <a:r>
              <a:rPr lang="fr-FR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dependent</a:t>
            </a:r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.</a:t>
            </a:r>
            <a:endParaRPr lang="es-MX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529466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1 Título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/>
          <a:lstStyle/>
          <a:p>
            <a:r>
              <a:rPr lang="es-MX" dirty="0" smtClean="0">
                <a:solidFill>
                  <a:srgbClr val="3366FF"/>
                </a:solidFill>
              </a:rPr>
              <a:t>Función exponencial</a:t>
            </a:r>
          </a:p>
        </p:txBody>
      </p:sp>
      <p:sp>
        <p:nvSpPr>
          <p:cNvPr id="18435" name="2 Marcador de contenido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53347"/>
          </a:xfrm>
        </p:spPr>
        <p:txBody>
          <a:bodyPr>
            <a:normAutofit fontScale="92500"/>
          </a:bodyPr>
          <a:lstStyle/>
          <a:p>
            <a:pPr algn="just"/>
            <a:r>
              <a:rPr lang="es-MX" dirty="0" smtClean="0"/>
              <a:t>Las funciones exponenciales generalmente tienen la forma:</a:t>
            </a:r>
          </a:p>
          <a:p>
            <a:pPr algn="just"/>
            <a:endParaRPr lang="es-MX" dirty="0" smtClean="0"/>
          </a:p>
          <a:p>
            <a:pPr algn="just"/>
            <a:endParaRPr lang="es-MX" dirty="0" smtClean="0"/>
          </a:p>
          <a:p>
            <a:pPr algn="just"/>
            <a:endParaRPr lang="es-MX" dirty="0" smtClean="0"/>
          </a:p>
          <a:p>
            <a:pPr algn="just"/>
            <a:endParaRPr lang="es-MX" dirty="0" smtClean="0"/>
          </a:p>
          <a:p>
            <a:pPr algn="just"/>
            <a:r>
              <a:rPr lang="es-MX" dirty="0" smtClean="0"/>
              <a:t>La definición de función exponencial exige que la base sea siempre positiva y diferente de uno.</a:t>
            </a:r>
          </a:p>
        </p:txBody>
      </p:sp>
      <p:graphicFrame>
        <p:nvGraphicFramePr>
          <p:cNvPr id="18436" name="Object 3"/>
          <p:cNvGraphicFramePr>
            <a:graphicFrameLocks noChangeAspect="1"/>
          </p:cNvGraphicFramePr>
          <p:nvPr/>
        </p:nvGraphicFramePr>
        <p:xfrm>
          <a:off x="1143000" y="2986088"/>
          <a:ext cx="7234238" cy="1728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7" name="Ecuación" r:id="rId3" imgW="2870200" imgH="685800" progId="Equation.3">
                  <p:embed/>
                </p:oleObj>
              </mc:Choice>
              <mc:Fallback>
                <p:oleObj name="Ecuación" r:id="rId3" imgW="2870200" imgH="685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986088"/>
                        <a:ext cx="7234238" cy="1728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72185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1 Título"/>
          <p:cNvSpPr>
            <a:spLocks noGrp="1"/>
          </p:cNvSpPr>
          <p:nvPr>
            <p:ph type="title"/>
          </p:nvPr>
        </p:nvSpPr>
        <p:spPr>
          <a:xfrm>
            <a:off x="428625" y="142875"/>
            <a:ext cx="8229600" cy="582613"/>
          </a:xfrm>
        </p:spPr>
        <p:txBody>
          <a:bodyPr>
            <a:normAutofit fontScale="90000"/>
          </a:bodyPr>
          <a:lstStyle/>
          <a:p>
            <a:r>
              <a:rPr lang="es-MX" smtClean="0">
                <a:solidFill>
                  <a:srgbClr val="3366FF"/>
                </a:solidFill>
              </a:rPr>
              <a:t>Función exponencial</a:t>
            </a:r>
            <a:endParaRPr lang="es-MX" smtClean="0"/>
          </a:p>
        </p:txBody>
      </p:sp>
      <p:sp>
        <p:nvSpPr>
          <p:cNvPr id="19459" name="2 Marcador de contenido"/>
          <p:cNvSpPr>
            <a:spLocks noGrp="1"/>
          </p:cNvSpPr>
          <p:nvPr>
            <p:ph idx="1"/>
          </p:nvPr>
        </p:nvSpPr>
        <p:spPr>
          <a:xfrm>
            <a:off x="457200" y="928688"/>
            <a:ext cx="8229600" cy="5197475"/>
          </a:xfrm>
        </p:spPr>
        <p:txBody>
          <a:bodyPr/>
          <a:lstStyle/>
          <a:p>
            <a:pPr algn="just"/>
            <a:r>
              <a:rPr lang="es-MX" smtClean="0"/>
              <a:t>El dominio de la función exponencial está formado por el conjunto de los números reales y su rango esta representado por el conjunto de los números positivos. Con base en esto observamos las propiedades:</a:t>
            </a:r>
          </a:p>
          <a:p>
            <a:pPr marL="914400" lvl="1" indent="-514350" algn="just">
              <a:buFontTx/>
              <a:buAutoNum type="arabicPeriod"/>
            </a:pPr>
            <a:r>
              <a:rPr lang="es-MX" smtClean="0">
                <a:solidFill>
                  <a:schemeClr val="tx2"/>
                </a:solidFill>
              </a:rPr>
              <a:t>La función existe  para cualquier valor de x.</a:t>
            </a:r>
          </a:p>
          <a:p>
            <a:pPr marL="914400" lvl="1" indent="-514350" algn="just">
              <a:buFontTx/>
              <a:buAutoNum type="arabicPeriod"/>
            </a:pPr>
            <a:r>
              <a:rPr lang="es-MX" smtClean="0">
                <a:solidFill>
                  <a:schemeClr val="tx2"/>
                </a:solidFill>
              </a:rPr>
              <a:t>En todos los casos la función pasa por un punto fijo (0,1).</a:t>
            </a:r>
          </a:p>
          <a:p>
            <a:pPr marL="914400" lvl="1" indent="-514350" algn="just">
              <a:buFontTx/>
              <a:buAutoNum type="arabicPeriod"/>
            </a:pPr>
            <a:r>
              <a:rPr lang="es-MX" smtClean="0">
                <a:solidFill>
                  <a:schemeClr val="tx2"/>
                </a:solidFill>
              </a:rPr>
              <a:t>Los valores de la función son siempre positivos para cualquier valor de x.</a:t>
            </a:r>
          </a:p>
          <a:p>
            <a:pPr marL="914400" lvl="1" indent="-514350" algn="just">
              <a:buFontTx/>
              <a:buNone/>
            </a:pPr>
            <a:endParaRPr lang="es-MX" smtClean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5259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1 Título"/>
          <p:cNvSpPr>
            <a:spLocks noGrp="1"/>
          </p:cNvSpPr>
          <p:nvPr>
            <p:ph type="title"/>
          </p:nvPr>
        </p:nvSpPr>
        <p:spPr>
          <a:xfrm>
            <a:off x="457200" y="-785813"/>
            <a:ext cx="8229600" cy="571500"/>
          </a:xfrm>
        </p:spPr>
        <p:txBody>
          <a:bodyPr>
            <a:normAutofit fontScale="90000"/>
          </a:bodyPr>
          <a:lstStyle/>
          <a:p>
            <a:r>
              <a:rPr lang="es-MX" smtClean="0"/>
              <a:t/>
            </a:r>
            <a:br>
              <a:rPr lang="es-MX" smtClean="0"/>
            </a:br>
            <a:endParaRPr lang="es-MX" smtClean="0"/>
          </a:p>
        </p:txBody>
      </p:sp>
      <p:sp>
        <p:nvSpPr>
          <p:cNvPr id="20483" name="2 Marcador de contenido"/>
          <p:cNvSpPr>
            <a:spLocks noGrp="1"/>
          </p:cNvSpPr>
          <p:nvPr>
            <p:ph idx="1"/>
          </p:nvPr>
        </p:nvSpPr>
        <p:spPr>
          <a:xfrm>
            <a:off x="457200" y="642938"/>
            <a:ext cx="8229600" cy="5483225"/>
          </a:xfrm>
        </p:spPr>
        <p:txBody>
          <a:bodyPr/>
          <a:lstStyle/>
          <a:p>
            <a:pPr marL="914400" lvl="1" indent="-514350" algn="just">
              <a:buFontTx/>
              <a:buNone/>
            </a:pPr>
            <a:r>
              <a:rPr lang="es-MX" smtClean="0">
                <a:solidFill>
                  <a:schemeClr val="tx2"/>
                </a:solidFill>
              </a:rPr>
              <a:t>4. La función siempre es creciente o decreciente ( para cualquier valor de x) dependiendo de los valores de la base “a”. La función es creciente si a&gt;1, y es decreciente si 0&lt;a&lt;1</a:t>
            </a:r>
          </a:p>
          <a:p>
            <a:pPr marL="914400" lvl="1" indent="-514350" algn="just">
              <a:buFontTx/>
              <a:buNone/>
            </a:pPr>
            <a:r>
              <a:rPr lang="es-MX" smtClean="0">
                <a:solidFill>
                  <a:schemeClr val="tx2"/>
                </a:solidFill>
              </a:rPr>
              <a:t>5. El eje x es una asíntota ( hacia la izquierda si a&gt;1   y hacia la derecha si a&lt;1</a:t>
            </a:r>
          </a:p>
          <a:p>
            <a:pPr marL="914400" lvl="1" indent="-514350" algn="just">
              <a:buFontTx/>
              <a:buNone/>
            </a:pPr>
            <a:r>
              <a:rPr lang="es-MX" smtClean="0">
                <a:solidFill>
                  <a:schemeClr val="tx2"/>
                </a:solidFill>
              </a:rPr>
              <a:t>A continuación se presentan algunas gráficas de funciones exponenciales:</a:t>
            </a:r>
          </a:p>
          <a:p>
            <a:pPr marL="914400" lvl="1" indent="-514350">
              <a:buFontTx/>
              <a:buAutoNum type="arabicPeriod"/>
            </a:pPr>
            <a:endParaRPr lang="es-MX" smtClean="0"/>
          </a:p>
        </p:txBody>
      </p:sp>
    </p:spTree>
    <p:extLst>
      <p:ext uri="{BB962C8B-B14F-4D97-AF65-F5344CB8AC3E}">
        <p14:creationId xmlns:p14="http://schemas.microsoft.com/office/powerpoint/2010/main" val="1451498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1 Título"/>
          <p:cNvSpPr>
            <a:spLocks noGrp="1"/>
          </p:cNvSpPr>
          <p:nvPr>
            <p:ph type="title"/>
          </p:nvPr>
        </p:nvSpPr>
        <p:spPr>
          <a:xfrm>
            <a:off x="285750" y="0"/>
            <a:ext cx="8229600" cy="785813"/>
          </a:xfrm>
        </p:spPr>
        <p:txBody>
          <a:bodyPr/>
          <a:lstStyle/>
          <a:p>
            <a:r>
              <a:rPr lang="es-MX" sz="2800" smtClean="0">
                <a:solidFill>
                  <a:srgbClr val="3366FF"/>
                </a:solidFill>
              </a:rPr>
              <a:t>Graficas de algunas funciones exponenciales</a:t>
            </a:r>
          </a:p>
        </p:txBody>
      </p:sp>
      <p:pic>
        <p:nvPicPr>
          <p:cNvPr id="21507" name="3 Marcador de contenido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85" t="14555" r="12476" b="15691"/>
          <a:stretch>
            <a:fillRect/>
          </a:stretch>
        </p:blipFill>
        <p:spPr>
          <a:xfrm>
            <a:off x="142875" y="1482725"/>
            <a:ext cx="8786813" cy="4535488"/>
          </a:xfrm>
        </p:spPr>
      </p:pic>
    </p:spTree>
    <p:extLst>
      <p:ext uri="{BB962C8B-B14F-4D97-AF65-F5344CB8AC3E}">
        <p14:creationId xmlns:p14="http://schemas.microsoft.com/office/powerpoint/2010/main" val="1813064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1 Título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428625"/>
          </a:xfrm>
        </p:spPr>
        <p:txBody>
          <a:bodyPr>
            <a:normAutofit fontScale="90000"/>
          </a:bodyPr>
          <a:lstStyle/>
          <a:p>
            <a:r>
              <a:rPr lang="es-MX" sz="2800" smtClean="0">
                <a:solidFill>
                  <a:srgbClr val="3366FF"/>
                </a:solidFill>
              </a:rPr>
              <a:t>Graficas de algunas funciones exponenciales</a:t>
            </a:r>
            <a:endParaRPr lang="es-MX" sz="2800" smtClean="0"/>
          </a:p>
        </p:txBody>
      </p:sp>
      <p:pic>
        <p:nvPicPr>
          <p:cNvPr id="22531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05" t="15314" r="5965" b="12907"/>
          <a:stretch>
            <a:fillRect/>
          </a:stretch>
        </p:blipFill>
        <p:spPr bwMode="auto">
          <a:xfrm>
            <a:off x="395288" y="1052513"/>
            <a:ext cx="8748712" cy="5414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6319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r>
              <a:rPr lang="es-MX" smtClean="0">
                <a:solidFill>
                  <a:srgbClr val="3366FF"/>
                </a:solidFill>
              </a:rPr>
              <a:t>Función Logaritmo</a:t>
            </a:r>
            <a:endParaRPr lang="es-ES" smtClean="0">
              <a:solidFill>
                <a:srgbClr val="3366FF"/>
              </a:solidFill>
            </a:endParaRP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23850" y="1052513"/>
            <a:ext cx="8424863" cy="3889375"/>
          </a:xfrm>
        </p:spPr>
        <p:txBody>
          <a:bodyPr/>
          <a:lstStyle/>
          <a:p>
            <a:pPr algn="just"/>
            <a:r>
              <a:rPr lang="es-MX" sz="2800" smtClean="0"/>
              <a:t>La función logaritmo tiene la forma </a:t>
            </a:r>
          </a:p>
          <a:p>
            <a:pPr algn="just"/>
            <a:r>
              <a:rPr lang="es-MX" sz="2800" smtClean="0"/>
              <a:t>Donde a se llama base y es un número real positivo distinto de uno.</a:t>
            </a:r>
          </a:p>
          <a:p>
            <a:pPr algn="just"/>
            <a:r>
              <a:rPr lang="es-MX" sz="2800" smtClean="0"/>
              <a:t>La función logaritmo de base se define como la inversa de la función exponencial, es decir; el logaritmo de base “a” de un número “x” es el exponente al cual debe elevarse la base “a” para obtener el mismo número “x”.</a:t>
            </a:r>
          </a:p>
          <a:p>
            <a:pPr algn="just"/>
            <a:endParaRPr lang="es-MX" sz="2800" smtClean="0"/>
          </a:p>
          <a:p>
            <a:pPr algn="just"/>
            <a:endParaRPr lang="es-MX" sz="2800" smtClean="0"/>
          </a:p>
          <a:p>
            <a:pPr algn="just"/>
            <a:endParaRPr lang="es-ES" sz="2800" smtClean="0"/>
          </a:p>
        </p:txBody>
      </p:sp>
      <p:graphicFrame>
        <p:nvGraphicFramePr>
          <p:cNvPr id="23556" name="Object 4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6588125" y="908050"/>
          <a:ext cx="1944688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0" name="Ecuación" r:id="rId3" imgW="647700" imgH="241300" progId="Equation.3">
                  <p:embed/>
                </p:oleObj>
              </mc:Choice>
              <mc:Fallback>
                <p:oleObj name="Ecuación" r:id="rId3" imgW="647700" imgH="2413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8125" y="908050"/>
                        <a:ext cx="1944688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7" name="Object 8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2771775" y="4868863"/>
          <a:ext cx="4105275" cy="784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1" name="Ecuación" r:id="rId5" imgW="1269449" imgH="241195" progId="Equation.3">
                  <p:embed/>
                </p:oleObj>
              </mc:Choice>
              <mc:Fallback>
                <p:oleObj name="Ecuación" r:id="rId5" imgW="1269449" imgH="24119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775" y="4868863"/>
                        <a:ext cx="4105275" cy="784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59612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1124744"/>
            <a:ext cx="8229600" cy="633412"/>
          </a:xfrm>
        </p:spPr>
        <p:txBody>
          <a:bodyPr>
            <a:noAutofit/>
          </a:bodyPr>
          <a:lstStyle/>
          <a:p>
            <a:r>
              <a:rPr lang="es-MX" sz="3600" dirty="0" smtClean="0"/>
              <a:t>Propiedades de la función logaritmo</a:t>
            </a:r>
            <a:br>
              <a:rPr lang="es-MX" sz="3600" dirty="0" smtClean="0"/>
            </a:br>
            <a:r>
              <a:rPr lang="es-MX" sz="3600" dirty="0" smtClean="0"/>
              <a:t>Para   a&gt;1</a:t>
            </a:r>
            <a:endParaRPr lang="es-ES" sz="3600" dirty="0" smtClean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876650"/>
            <a:ext cx="8229600" cy="50006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s-MX" sz="2800" dirty="0" smtClean="0"/>
              <a:t>Su dominio son todos los números reales positivos.</a:t>
            </a:r>
          </a:p>
          <a:p>
            <a:pPr>
              <a:lnSpc>
                <a:spcPct val="90000"/>
              </a:lnSpc>
            </a:pPr>
            <a:r>
              <a:rPr lang="es-MX" sz="2800" dirty="0" smtClean="0"/>
              <a:t>Su rango son todos los números reales</a:t>
            </a:r>
          </a:p>
          <a:p>
            <a:pPr>
              <a:lnSpc>
                <a:spcPct val="90000"/>
              </a:lnSpc>
            </a:pPr>
            <a:r>
              <a:rPr lang="es-MX" sz="2800" dirty="0" smtClean="0"/>
              <a:t>Son continuas y crecientes en todo su dominio.</a:t>
            </a:r>
          </a:p>
          <a:p>
            <a:pPr>
              <a:lnSpc>
                <a:spcPct val="90000"/>
              </a:lnSpc>
            </a:pPr>
            <a:r>
              <a:rPr lang="es-MX" sz="2800" dirty="0" smtClean="0"/>
              <a:t>Su gráfica siempre pasa por el punto (1,0) y (a,1).</a:t>
            </a:r>
          </a:p>
          <a:p>
            <a:pPr>
              <a:lnSpc>
                <a:spcPct val="90000"/>
              </a:lnSpc>
            </a:pPr>
            <a:r>
              <a:rPr lang="es-MX" sz="2800" dirty="0" smtClean="0"/>
              <a:t>El eje “y” es una asíntota vertical</a:t>
            </a:r>
          </a:p>
          <a:p>
            <a:pPr>
              <a:lnSpc>
                <a:spcPct val="90000"/>
              </a:lnSpc>
            </a:pPr>
            <a:r>
              <a:rPr lang="es-MX" sz="2800" dirty="0" smtClean="0"/>
              <a:t>La función es negativa para valores de “x” menores que 1</a:t>
            </a:r>
          </a:p>
          <a:p>
            <a:pPr>
              <a:lnSpc>
                <a:spcPct val="90000"/>
              </a:lnSpc>
            </a:pPr>
            <a:r>
              <a:rPr lang="es-MX" sz="2800" dirty="0" smtClean="0"/>
              <a:t>La función es positiva para valores de “x” mayores que 1</a:t>
            </a:r>
          </a:p>
          <a:p>
            <a:pPr>
              <a:lnSpc>
                <a:spcPct val="90000"/>
              </a:lnSpc>
            </a:pPr>
            <a:endParaRPr lang="es-ES" sz="2800" dirty="0" smtClean="0"/>
          </a:p>
        </p:txBody>
      </p:sp>
    </p:spTree>
    <p:extLst>
      <p:ext uri="{BB962C8B-B14F-4D97-AF65-F5344CB8AC3E}">
        <p14:creationId xmlns:p14="http://schemas.microsoft.com/office/powerpoint/2010/main" val="3224467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107504" y="764704"/>
            <a:ext cx="9144000" cy="981075"/>
          </a:xfrm>
        </p:spPr>
        <p:txBody>
          <a:bodyPr>
            <a:noAutofit/>
          </a:bodyPr>
          <a:lstStyle/>
          <a:p>
            <a:r>
              <a:rPr lang="es-MX" sz="3200" dirty="0" smtClean="0"/>
              <a:t>Propiedades de la función logaritmo</a:t>
            </a:r>
            <a:br>
              <a:rPr lang="es-MX" sz="3200" dirty="0" smtClean="0"/>
            </a:br>
            <a:r>
              <a:rPr lang="es-MX" sz="3200" dirty="0" smtClean="0"/>
              <a:t>Para 0&lt;a&lt;1</a:t>
            </a:r>
            <a:endParaRPr lang="es-ES" sz="3200" dirty="0" smtClean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857375"/>
            <a:ext cx="8229600" cy="500062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s-MX" sz="2800" dirty="0" smtClean="0"/>
              <a:t>Su dominio son todos los números reales positivos.</a:t>
            </a:r>
          </a:p>
          <a:p>
            <a:pPr>
              <a:lnSpc>
                <a:spcPct val="80000"/>
              </a:lnSpc>
            </a:pPr>
            <a:r>
              <a:rPr lang="es-MX" sz="2800" dirty="0" smtClean="0"/>
              <a:t>Su rango son todos los números reales</a:t>
            </a:r>
          </a:p>
          <a:p>
            <a:pPr>
              <a:lnSpc>
                <a:spcPct val="80000"/>
              </a:lnSpc>
            </a:pPr>
            <a:r>
              <a:rPr lang="es-MX" sz="2800" dirty="0" smtClean="0"/>
              <a:t>Son continuas y decrecientes en todo su dominio.</a:t>
            </a:r>
          </a:p>
          <a:p>
            <a:pPr>
              <a:lnSpc>
                <a:spcPct val="80000"/>
              </a:lnSpc>
            </a:pPr>
            <a:r>
              <a:rPr lang="es-MX" sz="2800" dirty="0" smtClean="0"/>
              <a:t>Su gráfica siempre pasa por el punto (1,0) y (a,1).</a:t>
            </a:r>
          </a:p>
          <a:p>
            <a:pPr>
              <a:lnSpc>
                <a:spcPct val="80000"/>
              </a:lnSpc>
            </a:pPr>
            <a:r>
              <a:rPr lang="es-MX" sz="2800" dirty="0" smtClean="0"/>
              <a:t>El eje “y” es una asíntota vertical</a:t>
            </a:r>
          </a:p>
          <a:p>
            <a:pPr>
              <a:lnSpc>
                <a:spcPct val="80000"/>
              </a:lnSpc>
            </a:pPr>
            <a:r>
              <a:rPr lang="es-MX" sz="2800" dirty="0" smtClean="0"/>
              <a:t>La función es negativa para valores de “x” mayores que 1</a:t>
            </a:r>
          </a:p>
          <a:p>
            <a:pPr>
              <a:lnSpc>
                <a:spcPct val="80000"/>
              </a:lnSpc>
            </a:pPr>
            <a:r>
              <a:rPr lang="es-MX" sz="2800" dirty="0" smtClean="0"/>
              <a:t>La función es positiva para valores de “x” menores que 1</a:t>
            </a:r>
          </a:p>
          <a:p>
            <a:pPr>
              <a:lnSpc>
                <a:spcPct val="80000"/>
              </a:lnSpc>
            </a:pPr>
            <a:endParaRPr lang="es-ES" sz="2800" dirty="0" smtClean="0"/>
          </a:p>
          <a:p>
            <a:pPr>
              <a:lnSpc>
                <a:spcPct val="80000"/>
              </a:lnSpc>
            </a:pPr>
            <a:endParaRPr lang="es-ES" sz="2800" dirty="0" smtClean="0"/>
          </a:p>
        </p:txBody>
      </p:sp>
    </p:spTree>
    <p:extLst>
      <p:ext uri="{BB962C8B-B14F-4D97-AF65-F5344CB8AC3E}">
        <p14:creationId xmlns:p14="http://schemas.microsoft.com/office/powerpoint/2010/main" val="2725378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92919" y="620688"/>
            <a:ext cx="8229600" cy="706437"/>
          </a:xfrm>
        </p:spPr>
        <p:txBody>
          <a:bodyPr/>
          <a:lstStyle/>
          <a:p>
            <a:r>
              <a:rPr lang="es-ES_tradnl" sz="3600" b="1" dirty="0" smtClean="0"/>
              <a:t>OPERACIONES CON FUNCIONES</a:t>
            </a:r>
            <a:r>
              <a:rPr lang="es-ES_tradnl" sz="4000" dirty="0" smtClean="0"/>
              <a:t> </a:t>
            </a:r>
            <a:endParaRPr lang="es-ES" sz="4000" dirty="0" smtClean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1963" y="1484784"/>
            <a:ext cx="8291512" cy="50736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s-ES_tradnl" sz="2400" b="1" u="sng" dirty="0" smtClean="0"/>
              <a:t>Suma de funciones</a:t>
            </a:r>
            <a:r>
              <a:rPr lang="es-ES_tradnl" sz="2400" dirty="0" smtClean="0"/>
              <a:t> </a:t>
            </a:r>
          </a:p>
          <a:p>
            <a:pPr>
              <a:lnSpc>
                <a:spcPct val="80000"/>
              </a:lnSpc>
            </a:pPr>
            <a:r>
              <a:rPr lang="es-ES_tradnl" sz="2400" dirty="0" smtClean="0"/>
              <a:t>Sean </a:t>
            </a:r>
            <a:r>
              <a:rPr lang="es-ES_tradnl" sz="2400" i="1" dirty="0" smtClean="0"/>
              <a:t>f </a:t>
            </a:r>
            <a:r>
              <a:rPr lang="es-ES_tradnl" sz="2400" dirty="0" smtClean="0"/>
              <a:t> y </a:t>
            </a:r>
            <a:r>
              <a:rPr lang="es-ES_tradnl" sz="2400" i="1" dirty="0" smtClean="0"/>
              <a:t>g</a:t>
            </a:r>
            <a:r>
              <a:rPr lang="es-ES_tradnl" sz="2400" dirty="0" smtClean="0"/>
              <a:t> dos funciones reales de variable real definidas en un mismo intervalo. Se llama suma de ambas funciones, y se representa por </a:t>
            </a:r>
            <a:r>
              <a:rPr lang="es-ES_tradnl" sz="2400" i="1" dirty="0" smtClean="0"/>
              <a:t>f</a:t>
            </a:r>
            <a:r>
              <a:rPr lang="es-ES_tradnl" sz="2400" dirty="0" smtClean="0"/>
              <a:t> + </a:t>
            </a:r>
            <a:r>
              <a:rPr lang="es-ES_tradnl" sz="2400" i="1" dirty="0" smtClean="0"/>
              <a:t>g</a:t>
            </a:r>
            <a:r>
              <a:rPr lang="es-ES_tradnl" sz="2400" dirty="0" smtClean="0"/>
              <a:t>, a la función definida por </a:t>
            </a:r>
          </a:p>
          <a:p>
            <a:pPr>
              <a:lnSpc>
                <a:spcPct val="80000"/>
              </a:lnSpc>
            </a:pPr>
            <a:r>
              <a:rPr lang="es-ES_tradnl" sz="2400" dirty="0" smtClean="0"/>
              <a:t>  </a:t>
            </a:r>
          </a:p>
          <a:p>
            <a:pPr>
              <a:lnSpc>
                <a:spcPct val="80000"/>
              </a:lnSpc>
            </a:pPr>
            <a:r>
              <a:rPr lang="es-ES_tradnl" sz="2400" dirty="0" smtClean="0"/>
              <a:t>			            </a:t>
            </a:r>
            <a:endParaRPr lang="es-ES_tradnl" sz="2400" b="1" u="sng" dirty="0" smtClean="0"/>
          </a:p>
          <a:p>
            <a:pPr>
              <a:lnSpc>
                <a:spcPct val="80000"/>
              </a:lnSpc>
            </a:pPr>
            <a:r>
              <a:rPr lang="es-ES_tradnl" sz="2400" b="1" u="sng" dirty="0" smtClean="0"/>
              <a:t>Resta de funciones</a:t>
            </a:r>
            <a:r>
              <a:rPr lang="es-ES_tradnl" sz="2400" dirty="0" smtClean="0"/>
              <a:t> </a:t>
            </a:r>
          </a:p>
          <a:p>
            <a:pPr>
              <a:lnSpc>
                <a:spcPct val="80000"/>
              </a:lnSpc>
            </a:pPr>
            <a:r>
              <a:rPr lang="es-ES_tradnl" sz="2400" dirty="0" smtClean="0"/>
              <a:t>Del mismo modo que se ha definido la suma de funciones, se define la resta de dos funciones reales de variable real </a:t>
            </a:r>
            <a:r>
              <a:rPr lang="es-ES_tradnl" sz="2400" i="1" dirty="0" smtClean="0"/>
              <a:t>f</a:t>
            </a:r>
            <a:r>
              <a:rPr lang="es-ES_tradnl" sz="2400" dirty="0" smtClean="0"/>
              <a:t> y </a:t>
            </a:r>
            <a:r>
              <a:rPr lang="es-ES_tradnl" sz="2400" i="1" dirty="0" smtClean="0"/>
              <a:t>g</a:t>
            </a:r>
            <a:r>
              <a:rPr lang="es-ES_tradnl" sz="2400" dirty="0" smtClean="0"/>
              <a:t>, como la función. Para que esto sea posible es necesario que </a:t>
            </a:r>
            <a:r>
              <a:rPr lang="es-ES_tradnl" sz="2400" i="1" dirty="0" smtClean="0"/>
              <a:t>f</a:t>
            </a:r>
            <a:r>
              <a:rPr lang="es-ES_tradnl" sz="2400" dirty="0" smtClean="0"/>
              <a:t> y </a:t>
            </a:r>
            <a:r>
              <a:rPr lang="es-ES_tradnl" sz="2400" i="1" dirty="0" smtClean="0"/>
              <a:t>g</a:t>
            </a:r>
            <a:r>
              <a:rPr lang="es-ES_tradnl" sz="2400" dirty="0" smtClean="0"/>
              <a:t> estén definidas en un mismo intervalo. </a:t>
            </a:r>
          </a:p>
          <a:p>
            <a:pPr>
              <a:lnSpc>
                <a:spcPct val="80000"/>
              </a:lnSpc>
            </a:pPr>
            <a:r>
              <a:rPr lang="es-ES_tradnl" sz="2400" dirty="0" smtClean="0"/>
              <a:t>  </a:t>
            </a:r>
          </a:p>
          <a:p>
            <a:pPr>
              <a:lnSpc>
                <a:spcPct val="80000"/>
              </a:lnSpc>
            </a:pPr>
            <a:r>
              <a:rPr lang="es-ES_tradnl" sz="2400" dirty="0" smtClean="0"/>
              <a:t>			 </a:t>
            </a:r>
            <a:endParaRPr lang="es-ES" sz="2400" dirty="0" smtClean="0"/>
          </a:p>
        </p:txBody>
      </p:sp>
      <p:pic>
        <p:nvPicPr>
          <p:cNvPr id="27652" name="Picture 4" descr="funope2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675" y="2852738"/>
            <a:ext cx="3240088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3" name="Picture 5" descr="funope3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5300663"/>
            <a:ext cx="3240087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26907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620688"/>
            <a:ext cx="8229600" cy="850900"/>
          </a:xfrm>
        </p:spPr>
        <p:txBody>
          <a:bodyPr/>
          <a:lstStyle/>
          <a:p>
            <a:r>
              <a:rPr lang="es-ES_tradnl" sz="3600" b="1" dirty="0" smtClean="0"/>
              <a:t>OPERACIONES CON FUNCIONES</a:t>
            </a:r>
            <a:endParaRPr lang="es-ES" sz="3600" b="1" dirty="0" smtClean="0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389063"/>
            <a:ext cx="8218487" cy="500062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s-ES_tradnl" sz="2000" b="1" u="sng" dirty="0" smtClean="0"/>
              <a:t>Producto de funciones</a:t>
            </a:r>
            <a:r>
              <a:rPr lang="es-ES_tradnl" sz="2000" dirty="0" smtClean="0"/>
              <a:t> </a:t>
            </a:r>
          </a:p>
          <a:p>
            <a:pPr>
              <a:lnSpc>
                <a:spcPct val="80000"/>
              </a:lnSpc>
            </a:pPr>
            <a:r>
              <a:rPr lang="es-ES_tradnl" sz="2400" dirty="0" smtClean="0"/>
              <a:t>Sean </a:t>
            </a:r>
            <a:r>
              <a:rPr lang="es-ES_tradnl" sz="2400" i="1" dirty="0" smtClean="0"/>
              <a:t>f</a:t>
            </a:r>
            <a:r>
              <a:rPr lang="es-ES_tradnl" sz="2400" dirty="0" smtClean="0"/>
              <a:t> y </a:t>
            </a:r>
            <a:r>
              <a:rPr lang="es-ES_tradnl" sz="2400" i="1" dirty="0" smtClean="0"/>
              <a:t>g</a:t>
            </a:r>
            <a:r>
              <a:rPr lang="es-ES_tradnl" sz="2400" dirty="0" smtClean="0"/>
              <a:t> dos funciones reales de variable real, y definidas en un mismo intervalo. Se llama función producto de </a:t>
            </a:r>
            <a:r>
              <a:rPr lang="es-ES_tradnl" sz="2400" i="1" dirty="0" smtClean="0"/>
              <a:t>f</a:t>
            </a:r>
            <a:r>
              <a:rPr lang="es-ES_tradnl" sz="2400" dirty="0" smtClean="0"/>
              <a:t> y </a:t>
            </a:r>
            <a:r>
              <a:rPr lang="es-ES_tradnl" sz="2400" i="1" dirty="0" smtClean="0"/>
              <a:t>g</a:t>
            </a:r>
            <a:r>
              <a:rPr lang="es-ES_tradnl" sz="2400" dirty="0" smtClean="0"/>
              <a:t> a la función definida por </a:t>
            </a:r>
          </a:p>
          <a:p>
            <a:pPr>
              <a:lnSpc>
                <a:spcPct val="80000"/>
              </a:lnSpc>
            </a:pPr>
            <a:endParaRPr lang="es-ES_tradnl" sz="2400" dirty="0" smtClean="0"/>
          </a:p>
          <a:p>
            <a:pPr>
              <a:lnSpc>
                <a:spcPct val="80000"/>
              </a:lnSpc>
            </a:pPr>
            <a:r>
              <a:rPr lang="es-ES_tradnl" sz="2000" dirty="0" smtClean="0"/>
              <a:t>  </a:t>
            </a:r>
          </a:p>
          <a:p>
            <a:pPr>
              <a:lnSpc>
                <a:spcPct val="80000"/>
              </a:lnSpc>
            </a:pPr>
            <a:r>
              <a:rPr lang="es-ES_tradnl" sz="2000" dirty="0" smtClean="0"/>
              <a:t>			            </a:t>
            </a:r>
            <a:endParaRPr lang="es-ES_tradnl" sz="2000" b="1" u="sng" dirty="0" smtClean="0"/>
          </a:p>
          <a:p>
            <a:pPr>
              <a:lnSpc>
                <a:spcPct val="80000"/>
              </a:lnSpc>
            </a:pPr>
            <a:r>
              <a:rPr lang="es-ES_tradnl" sz="2000" b="1" u="sng" dirty="0" smtClean="0"/>
              <a:t>Cociente de funciones</a:t>
            </a:r>
            <a:r>
              <a:rPr lang="es-ES_tradnl" sz="2000" dirty="0" smtClean="0"/>
              <a:t> </a:t>
            </a:r>
          </a:p>
          <a:p>
            <a:pPr>
              <a:lnSpc>
                <a:spcPct val="80000"/>
              </a:lnSpc>
            </a:pPr>
            <a:r>
              <a:rPr lang="es-ES_tradnl" sz="2400" dirty="0" smtClean="0"/>
              <a:t>Dadas dos funciones reales de variable real, </a:t>
            </a:r>
            <a:r>
              <a:rPr lang="es-ES_tradnl" sz="2400" i="1" dirty="0" smtClean="0"/>
              <a:t>f</a:t>
            </a:r>
            <a:r>
              <a:rPr lang="es-ES_tradnl" sz="2400" dirty="0" smtClean="0"/>
              <a:t> y </a:t>
            </a:r>
            <a:r>
              <a:rPr lang="es-ES_tradnl" sz="2400" i="1" dirty="0" smtClean="0"/>
              <a:t>g</a:t>
            </a:r>
            <a:r>
              <a:rPr lang="es-ES_tradnl" sz="2400" dirty="0" smtClean="0"/>
              <a:t>, y definidas en un mismo intervalo, se llama función cociente de </a:t>
            </a:r>
            <a:r>
              <a:rPr lang="es-ES_tradnl" sz="2400" i="1" dirty="0" smtClean="0"/>
              <a:t>f</a:t>
            </a:r>
            <a:r>
              <a:rPr lang="es-ES_tradnl" sz="2400" dirty="0" smtClean="0"/>
              <a:t> y </a:t>
            </a:r>
            <a:r>
              <a:rPr lang="es-ES_tradnl" sz="2400" i="1" dirty="0" smtClean="0"/>
              <a:t>g</a:t>
            </a:r>
            <a:r>
              <a:rPr lang="es-ES_tradnl" sz="2400" dirty="0" smtClean="0"/>
              <a:t> a la función definida por (La función </a:t>
            </a:r>
            <a:r>
              <a:rPr lang="es-ES_tradnl" sz="2400" i="1" dirty="0" smtClean="0"/>
              <a:t>f/g</a:t>
            </a:r>
            <a:r>
              <a:rPr lang="es-ES_tradnl" sz="2400" dirty="0" smtClean="0"/>
              <a:t> está definida en todos los puntos en los que la función </a:t>
            </a:r>
            <a:r>
              <a:rPr lang="es-ES_tradnl" sz="2400" i="1" dirty="0" smtClean="0"/>
              <a:t>g</a:t>
            </a:r>
            <a:r>
              <a:rPr lang="es-ES_tradnl" sz="2400" dirty="0" smtClean="0"/>
              <a:t> no se anula.) </a:t>
            </a:r>
          </a:p>
          <a:p>
            <a:pPr>
              <a:lnSpc>
                <a:spcPct val="80000"/>
              </a:lnSpc>
            </a:pPr>
            <a:r>
              <a:rPr lang="es-ES_tradnl" sz="2400" dirty="0" smtClean="0"/>
              <a:t>  </a:t>
            </a:r>
          </a:p>
          <a:p>
            <a:pPr>
              <a:lnSpc>
                <a:spcPct val="80000"/>
              </a:lnSpc>
            </a:pPr>
            <a:r>
              <a:rPr lang="es-ES_tradnl" sz="2000" dirty="0" smtClean="0"/>
              <a:t>				 </a:t>
            </a:r>
            <a:endParaRPr lang="es-ES" sz="2000" dirty="0" smtClean="0"/>
          </a:p>
        </p:txBody>
      </p:sp>
      <p:pic>
        <p:nvPicPr>
          <p:cNvPr id="28676" name="Picture 4" descr="funope3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875" y="2748295"/>
            <a:ext cx="3600450" cy="547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7" name="Picture 5" descr="funope3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5445224"/>
            <a:ext cx="2376488" cy="123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26750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1824"/>
            <a:ext cx="8219256" cy="1143000"/>
          </a:xfrm>
        </p:spPr>
        <p:txBody>
          <a:bodyPr>
            <a:normAutofit fontScale="90000"/>
          </a:bodyPr>
          <a:lstStyle/>
          <a:p>
            <a:r>
              <a:rPr lang="fr-FR" b="1" u="sng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Tema:Funciones</a:t>
            </a:r>
            <a:br>
              <a:rPr lang="fr-FR" b="1" u="sng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 fontScale="32500" lnSpcReduction="20000"/>
          </a:bodyPr>
          <a:lstStyle/>
          <a:p>
            <a:pPr>
              <a:lnSpc>
                <a:spcPct val="90000"/>
              </a:lnSpc>
              <a:buNone/>
            </a:pPr>
            <a:endParaRPr lang="fr-FR" dirty="0" smtClean="0"/>
          </a:p>
          <a:p>
            <a:pPr marL="0" indent="0">
              <a:lnSpc>
                <a:spcPct val="90000"/>
              </a:lnSpc>
              <a:buNone/>
            </a:pP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fr-FR" dirty="0" smtClean="0"/>
          </a:p>
          <a:p>
            <a:pPr algn="just">
              <a:lnSpc>
                <a:spcPct val="170000"/>
              </a:lnSpc>
              <a:buNone/>
            </a:pPr>
            <a:r>
              <a:rPr lang="fr-F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  </a:t>
            </a:r>
            <a:r>
              <a:rPr lang="fr-FR" sz="4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fr-FR" sz="4800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Resumen</a:t>
            </a:r>
            <a:r>
              <a:rPr lang="fr-FR" sz="4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La </a:t>
            </a:r>
            <a:r>
              <a:rPr lang="fr-FR" sz="4800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experincia</a:t>
            </a:r>
            <a:r>
              <a:rPr lang="fr-FR" sz="4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fr-FR" sz="4800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educativa</a:t>
            </a:r>
            <a:r>
              <a:rPr lang="fr-FR" sz="4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fr-FR" sz="4800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respecto</a:t>
            </a:r>
            <a:r>
              <a:rPr lang="fr-FR" sz="4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al </a:t>
            </a:r>
            <a:r>
              <a:rPr lang="fr-FR" sz="4800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concepto</a:t>
            </a:r>
            <a:r>
              <a:rPr lang="fr-FR" sz="4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de </a:t>
            </a:r>
            <a:r>
              <a:rPr lang="fr-FR" sz="4800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función</a:t>
            </a:r>
            <a:r>
              <a:rPr lang="fr-FR" sz="4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ha </a:t>
            </a:r>
            <a:r>
              <a:rPr lang="fr-FR" sz="4800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mostrado</a:t>
            </a:r>
            <a:r>
              <a:rPr lang="fr-FR" sz="4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un sin </a:t>
            </a:r>
            <a:r>
              <a:rPr lang="fr-FR" sz="4800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número</a:t>
            </a:r>
            <a:r>
              <a:rPr lang="fr-FR" sz="4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de </a:t>
            </a:r>
            <a:r>
              <a:rPr lang="fr-FR" sz="4800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obstaculos</a:t>
            </a:r>
            <a:r>
              <a:rPr lang="fr-FR" sz="4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para su </a:t>
            </a:r>
            <a:r>
              <a:rPr lang="fr-FR" sz="4800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entendimiento</a:t>
            </a:r>
            <a:r>
              <a:rPr lang="fr-FR" sz="4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, sin embargo los  </a:t>
            </a:r>
            <a:r>
              <a:rPr lang="fr-FR" sz="4800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investigadores</a:t>
            </a:r>
            <a:r>
              <a:rPr lang="fr-FR" sz="4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en </a:t>
            </a:r>
            <a:r>
              <a:rPr lang="fr-FR" sz="4800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educación</a:t>
            </a:r>
            <a:r>
              <a:rPr lang="fr-FR" sz="4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fr-FR" sz="4800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matematica</a:t>
            </a:r>
            <a:r>
              <a:rPr lang="fr-FR" sz="4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han </a:t>
            </a:r>
            <a:r>
              <a:rPr lang="fr-FR" sz="4800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proporcionado</a:t>
            </a:r>
            <a:r>
              <a:rPr lang="fr-FR" sz="4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las </a:t>
            </a:r>
            <a:r>
              <a:rPr lang="fr-FR" sz="4800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diferentes</a:t>
            </a:r>
            <a:r>
              <a:rPr lang="fr-FR" sz="4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fr-FR" sz="4800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etapas</a:t>
            </a:r>
            <a:r>
              <a:rPr lang="fr-FR" sz="4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de la </a:t>
            </a:r>
            <a:r>
              <a:rPr lang="fr-FR" sz="4800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evolucion</a:t>
            </a:r>
            <a:r>
              <a:rPr lang="fr-FR" sz="4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fr-FR" sz="4800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del</a:t>
            </a:r>
            <a:r>
              <a:rPr lang="fr-FR" sz="4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fr-FR" sz="4800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comcepto</a:t>
            </a:r>
            <a:r>
              <a:rPr lang="fr-FR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fr-FR" sz="4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con la </a:t>
            </a:r>
            <a:r>
              <a:rPr lang="fr-FR" sz="4800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esperanza</a:t>
            </a:r>
            <a:r>
              <a:rPr lang="fr-FR" sz="4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de </a:t>
            </a:r>
            <a:r>
              <a:rPr lang="fr-FR" sz="4800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contribuir</a:t>
            </a:r>
            <a:r>
              <a:rPr lang="fr-FR" sz="4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a un </a:t>
            </a:r>
            <a:r>
              <a:rPr lang="fr-FR" sz="4800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mayor</a:t>
            </a:r>
            <a:r>
              <a:rPr lang="fr-FR" sz="4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fr-FR" sz="4800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entendimiento</a:t>
            </a:r>
            <a:r>
              <a:rPr lang="fr-FR" sz="4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.</a:t>
            </a:r>
          </a:p>
          <a:p>
            <a:pPr algn="just">
              <a:lnSpc>
                <a:spcPct val="170000"/>
              </a:lnSpc>
              <a:buNone/>
            </a:pPr>
            <a:endParaRPr lang="fr-FR" sz="4800" dirty="0" smtClean="0"/>
          </a:p>
          <a:p>
            <a:pPr algn="just">
              <a:lnSpc>
                <a:spcPct val="170000"/>
              </a:lnSpc>
              <a:buNone/>
            </a:pPr>
            <a:endParaRPr lang="fr-FR" sz="4000" dirty="0" smtClean="0"/>
          </a:p>
          <a:p>
            <a:pPr>
              <a:lnSpc>
                <a:spcPct val="90000"/>
              </a:lnSpc>
              <a:buNone/>
            </a:pPr>
            <a:endParaRPr lang="fr-FR" dirty="0" smtClean="0"/>
          </a:p>
          <a:p>
            <a:pPr>
              <a:lnSpc>
                <a:spcPct val="90000"/>
              </a:lnSpc>
              <a:buNone/>
            </a:pPr>
            <a:endParaRPr lang="fr-FR" dirty="0" smtClean="0"/>
          </a:p>
          <a:p>
            <a:pPr>
              <a:lnSpc>
                <a:spcPct val="90000"/>
              </a:lnSpc>
              <a:buNone/>
            </a:pPr>
            <a:endParaRPr lang="fr-FR" dirty="0" smtClean="0"/>
          </a:p>
          <a:p>
            <a:pPr>
              <a:lnSpc>
                <a:spcPct val="90000"/>
              </a:lnSpc>
              <a:buNone/>
            </a:pPr>
            <a:r>
              <a:rPr lang="fr-FR" sz="4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Palabras clave : </a:t>
            </a:r>
            <a:r>
              <a:rPr lang="fr-FR" sz="43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Dominio</a:t>
            </a:r>
            <a:r>
              <a:rPr lang="fr-FR" sz="4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, </a:t>
            </a:r>
            <a:r>
              <a:rPr lang="fr-FR" sz="43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r</a:t>
            </a:r>
            <a:r>
              <a:rPr lang="fr-FR" sz="43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ango</a:t>
            </a:r>
            <a:r>
              <a:rPr lang="fr-FR" sz="4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, variable, constante, variable </a:t>
            </a:r>
            <a:r>
              <a:rPr lang="fr-FR" sz="43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independiente</a:t>
            </a:r>
            <a:r>
              <a:rPr lang="fr-FR" sz="4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, variable</a:t>
            </a:r>
          </a:p>
          <a:p>
            <a:pPr>
              <a:lnSpc>
                <a:spcPct val="90000"/>
              </a:lnSpc>
              <a:buNone/>
            </a:pPr>
            <a:endParaRPr lang="fr-FR" sz="43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None/>
            </a:pPr>
            <a:r>
              <a:rPr lang="fr-FR" sz="4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fr-FR" sz="43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dependiente</a:t>
            </a:r>
            <a:r>
              <a:rPr lang="fr-FR" sz="4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.</a:t>
            </a:r>
            <a:endParaRPr lang="es-MX" sz="55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545321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76672"/>
            <a:ext cx="8686800" cy="864766"/>
          </a:xfrm>
        </p:spPr>
        <p:txBody>
          <a:bodyPr/>
          <a:lstStyle/>
          <a:p>
            <a:r>
              <a:rPr lang="es-MX" sz="3600" dirty="0" smtClean="0"/>
              <a:t>Ejercicios de operaciones con funciones</a:t>
            </a:r>
            <a:endParaRPr lang="es-ES" sz="3600" dirty="0" smtClean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147050" cy="4205288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80000"/>
              </a:lnSpc>
            </a:pPr>
            <a:r>
              <a:rPr lang="es-MX" sz="2000" smtClean="0"/>
              <a:t>Dadas dos funciones</a:t>
            </a:r>
          </a:p>
          <a:p>
            <a:pPr>
              <a:lnSpc>
                <a:spcPct val="80000"/>
              </a:lnSpc>
            </a:pPr>
            <a:r>
              <a:rPr lang="es-MX" sz="2000" smtClean="0"/>
              <a:t> </a:t>
            </a:r>
          </a:p>
          <a:p>
            <a:pPr>
              <a:lnSpc>
                <a:spcPct val="80000"/>
              </a:lnSpc>
            </a:pPr>
            <a:r>
              <a:rPr lang="es-MX" sz="2000" smtClean="0"/>
              <a:t>Encontrar:</a:t>
            </a:r>
          </a:p>
          <a:p>
            <a:pPr>
              <a:lnSpc>
                <a:spcPct val="80000"/>
              </a:lnSpc>
            </a:pPr>
            <a:endParaRPr lang="es-MX" sz="2000" smtClean="0"/>
          </a:p>
          <a:p>
            <a:pPr>
              <a:lnSpc>
                <a:spcPct val="80000"/>
              </a:lnSpc>
            </a:pPr>
            <a:endParaRPr lang="es-MX" sz="2000" smtClean="0"/>
          </a:p>
          <a:p>
            <a:pPr>
              <a:lnSpc>
                <a:spcPct val="80000"/>
              </a:lnSpc>
            </a:pPr>
            <a:r>
              <a:rPr lang="es-MX" sz="2000" smtClean="0"/>
              <a:t>a)</a:t>
            </a:r>
          </a:p>
          <a:p>
            <a:pPr>
              <a:lnSpc>
                <a:spcPct val="80000"/>
              </a:lnSpc>
            </a:pPr>
            <a:endParaRPr lang="es-MX" sz="2000" smtClean="0"/>
          </a:p>
          <a:p>
            <a:pPr>
              <a:lnSpc>
                <a:spcPct val="80000"/>
              </a:lnSpc>
            </a:pPr>
            <a:endParaRPr lang="es-MX" sz="2000" smtClean="0"/>
          </a:p>
          <a:p>
            <a:pPr>
              <a:lnSpc>
                <a:spcPct val="80000"/>
              </a:lnSpc>
            </a:pPr>
            <a:r>
              <a:rPr lang="es-MX" sz="2000" smtClean="0"/>
              <a:t>b)</a:t>
            </a:r>
          </a:p>
          <a:p>
            <a:pPr>
              <a:lnSpc>
                <a:spcPct val="80000"/>
              </a:lnSpc>
            </a:pPr>
            <a:endParaRPr lang="es-MX" sz="2000" smtClean="0"/>
          </a:p>
          <a:p>
            <a:pPr>
              <a:lnSpc>
                <a:spcPct val="80000"/>
              </a:lnSpc>
            </a:pPr>
            <a:endParaRPr lang="es-MX" sz="2000" smtClean="0"/>
          </a:p>
          <a:p>
            <a:pPr>
              <a:lnSpc>
                <a:spcPct val="80000"/>
              </a:lnSpc>
            </a:pPr>
            <a:r>
              <a:rPr lang="es-MX" sz="2000" smtClean="0"/>
              <a:t>c)</a:t>
            </a:r>
          </a:p>
          <a:p>
            <a:pPr>
              <a:lnSpc>
                <a:spcPct val="80000"/>
              </a:lnSpc>
            </a:pPr>
            <a:endParaRPr lang="es-MX" sz="2000" smtClean="0"/>
          </a:p>
          <a:p>
            <a:pPr>
              <a:lnSpc>
                <a:spcPct val="80000"/>
              </a:lnSpc>
            </a:pPr>
            <a:endParaRPr lang="es-MX" sz="2000" smtClean="0"/>
          </a:p>
          <a:p>
            <a:pPr>
              <a:lnSpc>
                <a:spcPct val="80000"/>
              </a:lnSpc>
            </a:pPr>
            <a:r>
              <a:rPr lang="es-MX" sz="2000" smtClean="0"/>
              <a:t>d)</a:t>
            </a:r>
          </a:p>
          <a:p>
            <a:pPr>
              <a:lnSpc>
                <a:spcPct val="80000"/>
              </a:lnSpc>
            </a:pPr>
            <a:endParaRPr lang="es-MX" sz="2000" smtClean="0"/>
          </a:p>
          <a:p>
            <a:pPr>
              <a:lnSpc>
                <a:spcPct val="80000"/>
              </a:lnSpc>
            </a:pPr>
            <a:endParaRPr lang="es-MX" sz="1800" smtClean="0"/>
          </a:p>
          <a:p>
            <a:pPr>
              <a:lnSpc>
                <a:spcPct val="80000"/>
              </a:lnSpc>
            </a:pPr>
            <a:endParaRPr lang="es-MX" sz="800" smtClean="0"/>
          </a:p>
          <a:p>
            <a:pPr>
              <a:lnSpc>
                <a:spcPct val="80000"/>
              </a:lnSpc>
            </a:pPr>
            <a:endParaRPr lang="es-MX" sz="800" smtClean="0"/>
          </a:p>
          <a:p>
            <a:pPr>
              <a:lnSpc>
                <a:spcPct val="80000"/>
              </a:lnSpc>
            </a:pPr>
            <a:endParaRPr lang="es-MX" sz="800" smtClean="0"/>
          </a:p>
          <a:p>
            <a:pPr>
              <a:lnSpc>
                <a:spcPct val="80000"/>
              </a:lnSpc>
            </a:pPr>
            <a:endParaRPr lang="es-MX" sz="800" smtClean="0"/>
          </a:p>
          <a:p>
            <a:pPr>
              <a:lnSpc>
                <a:spcPct val="80000"/>
              </a:lnSpc>
            </a:pPr>
            <a:endParaRPr lang="es-MX" sz="800" smtClean="0"/>
          </a:p>
          <a:p>
            <a:pPr>
              <a:lnSpc>
                <a:spcPct val="80000"/>
              </a:lnSpc>
            </a:pPr>
            <a:endParaRPr lang="es-MX" sz="800" smtClean="0"/>
          </a:p>
          <a:p>
            <a:pPr>
              <a:lnSpc>
                <a:spcPct val="80000"/>
              </a:lnSpc>
            </a:pPr>
            <a:endParaRPr lang="es-MX" sz="800" smtClean="0"/>
          </a:p>
          <a:p>
            <a:pPr>
              <a:lnSpc>
                <a:spcPct val="80000"/>
              </a:lnSpc>
              <a:buFontTx/>
              <a:buNone/>
            </a:pPr>
            <a:r>
              <a:rPr lang="es-MX" sz="800" smtClean="0"/>
              <a:t> </a:t>
            </a:r>
          </a:p>
          <a:p>
            <a:pPr>
              <a:lnSpc>
                <a:spcPct val="80000"/>
              </a:lnSpc>
            </a:pPr>
            <a:endParaRPr lang="es-ES" sz="800" smtClean="0"/>
          </a:p>
        </p:txBody>
      </p:sp>
      <p:graphicFrame>
        <p:nvGraphicFramePr>
          <p:cNvPr id="29700" name="Rectangle 4"/>
          <p:cNvGraphicFramePr>
            <a:graphicFrameLocks noGrp="1"/>
          </p:cNvGraphicFramePr>
          <p:nvPr>
            <p:ph sz="quarter" idx="2"/>
          </p:nvPr>
        </p:nvGraphicFramePr>
        <p:xfrm>
          <a:off x="5027613" y="1600200"/>
          <a:ext cx="3279775" cy="2185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44" name="Ecuación" r:id="rId3" imgW="0" imgH="0" progId="Equation.3">
                  <p:embed/>
                </p:oleObj>
              </mc:Choice>
              <mc:Fallback>
                <p:oleObj name="Ecuación" r:id="rId3" imgW="0" imgH="0" progId="Equation.3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7613" y="1600200"/>
                        <a:ext cx="3279775" cy="2185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1" name="Object 6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4427538" y="1557338"/>
          <a:ext cx="1871662" cy="1020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45" name="Ecuación" r:id="rId4" imgW="838200" imgH="457200" progId="Equation.3">
                  <p:embed/>
                </p:oleObj>
              </mc:Choice>
              <mc:Fallback>
                <p:oleObj name="Ecuación" r:id="rId4" imgW="8382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7538" y="1557338"/>
                        <a:ext cx="1871662" cy="1020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9702" name="Picture 8" descr="funope2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350" y="3141663"/>
            <a:ext cx="3240088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3" name="Picture 9" descr="funope3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350" y="4005263"/>
            <a:ext cx="3240088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4" name="Picture 10" descr="funope31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375" y="4797425"/>
            <a:ext cx="3600450" cy="547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5" name="Picture 11" descr="funope32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2275" y="5300663"/>
            <a:ext cx="2376488" cy="123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50133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71600" y="908720"/>
            <a:ext cx="7772400" cy="815975"/>
          </a:xfrm>
        </p:spPr>
        <p:txBody>
          <a:bodyPr/>
          <a:lstStyle/>
          <a:p>
            <a:pPr eaLnBrk="1" hangingPunct="1"/>
            <a:r>
              <a:rPr lang="es-MX" dirty="0" smtClean="0">
                <a:solidFill>
                  <a:schemeClr val="tx1"/>
                </a:solidFill>
              </a:rPr>
              <a:t>Funciones</a:t>
            </a:r>
            <a:endParaRPr lang="es-ES" dirty="0" smtClean="0">
              <a:solidFill>
                <a:schemeClr val="tx1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95536" y="2276872"/>
            <a:ext cx="8105775" cy="3444875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es-MX" sz="3600" dirty="0" smtClean="0">
                <a:solidFill>
                  <a:srgbClr val="3366FF"/>
                </a:solidFill>
              </a:rPr>
              <a:t>Definición de Función:</a:t>
            </a:r>
            <a:r>
              <a:rPr lang="es-ES" altLang="ja-JP" sz="3600" dirty="0" smtClean="0">
                <a:solidFill>
                  <a:schemeClr val="tx1"/>
                </a:solidFill>
                <a:ea typeface="ＭＳ Ｐゴシック" pitchFamily="34" charset="-128"/>
              </a:rPr>
              <a:t>Es  un tipo de  relación (correspondencia) que existe entre dos  variables,  con la condición que a cada valor de la variable independiente (Dominio) le corresponde un sólo valor de la variable dependiente ( Rango).</a:t>
            </a:r>
            <a:endParaRPr lang="es-ES" sz="36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789857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63" y="0"/>
            <a:ext cx="8229600" cy="928688"/>
          </a:xfrm>
        </p:spPr>
        <p:txBody>
          <a:bodyPr/>
          <a:lstStyle/>
          <a:p>
            <a:pPr eaLnBrk="1" hangingPunct="1"/>
            <a:r>
              <a:rPr lang="es-MX" sz="4000" dirty="0" smtClean="0">
                <a:solidFill>
                  <a:srgbClr val="00B0F0"/>
                </a:solidFill>
              </a:rPr>
              <a:t>Elementos para definir una Función</a:t>
            </a:r>
            <a:r>
              <a:rPr lang="es-MX" sz="4000" dirty="0" smtClean="0"/>
              <a:t> </a:t>
            </a:r>
            <a:endParaRPr lang="es-ES" sz="4000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313" y="857250"/>
            <a:ext cx="8358187" cy="1071563"/>
          </a:xfrm>
        </p:spPr>
        <p:txBody>
          <a:bodyPr>
            <a:normAutofit lnSpcReduction="10000"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s-MX" sz="2600" dirty="0" smtClean="0"/>
              <a:t>Para construir una función es necesario tener dos conjuntos D y R y una regla de correspondencia, como se ilustra en el siguiente diagrama.</a:t>
            </a:r>
          </a:p>
          <a:p>
            <a:pPr algn="just" eaLnBrk="1" hangingPunct="1">
              <a:lnSpc>
                <a:spcPct val="90000"/>
              </a:lnSpc>
            </a:pPr>
            <a:endParaRPr lang="es-MX" sz="2600" dirty="0" smtClean="0"/>
          </a:p>
          <a:p>
            <a:pPr algn="just" eaLnBrk="1" hangingPunct="1">
              <a:lnSpc>
                <a:spcPct val="90000"/>
              </a:lnSpc>
            </a:pPr>
            <a:endParaRPr lang="es-ES" sz="2600" dirty="0" smtClean="0"/>
          </a:p>
        </p:txBody>
      </p:sp>
      <p:sp>
        <p:nvSpPr>
          <p:cNvPr id="3076" name="Oval 4"/>
          <p:cNvSpPr>
            <a:spLocks noChangeArrowheads="1"/>
          </p:cNvSpPr>
          <p:nvPr/>
        </p:nvSpPr>
        <p:spPr bwMode="auto">
          <a:xfrm>
            <a:off x="2643188" y="2857500"/>
            <a:ext cx="1296987" cy="28797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s-MX">
              <a:latin typeface="Tahoma" pitchFamily="34" charset="0"/>
            </a:endParaRPr>
          </a:p>
        </p:txBody>
      </p:sp>
      <p:sp>
        <p:nvSpPr>
          <p:cNvPr id="3077" name="Oval 5"/>
          <p:cNvSpPr>
            <a:spLocks noChangeArrowheads="1"/>
          </p:cNvSpPr>
          <p:nvPr/>
        </p:nvSpPr>
        <p:spPr bwMode="auto">
          <a:xfrm>
            <a:off x="5286375" y="2857500"/>
            <a:ext cx="1296988" cy="28797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s-MX">
              <a:latin typeface="Tahoma" pitchFamily="34" charset="0"/>
            </a:endParaRPr>
          </a:p>
        </p:txBody>
      </p:sp>
      <p:sp>
        <p:nvSpPr>
          <p:cNvPr id="3078" name="Freeform 6"/>
          <p:cNvSpPr>
            <a:spLocks/>
          </p:cNvSpPr>
          <p:nvPr/>
        </p:nvSpPr>
        <p:spPr bwMode="auto">
          <a:xfrm>
            <a:off x="3198813" y="3192463"/>
            <a:ext cx="2520950" cy="1104900"/>
          </a:xfrm>
          <a:custGeom>
            <a:avLst/>
            <a:gdLst>
              <a:gd name="T0" fmla="*/ 0 w 1588"/>
              <a:gd name="T1" fmla="*/ 2147483646 h 696"/>
              <a:gd name="T2" fmla="*/ 2147483646 w 1588"/>
              <a:gd name="T3" fmla="*/ 2147483646 h 696"/>
              <a:gd name="T4" fmla="*/ 2147483646 w 1588"/>
              <a:gd name="T5" fmla="*/ 2147483646 h 696"/>
              <a:gd name="T6" fmla="*/ 0 60000 65536"/>
              <a:gd name="T7" fmla="*/ 0 60000 65536"/>
              <a:gd name="T8" fmla="*/ 0 60000 65536"/>
              <a:gd name="T9" fmla="*/ 0 w 1588"/>
              <a:gd name="T10" fmla="*/ 0 h 696"/>
              <a:gd name="T11" fmla="*/ 1588 w 1588"/>
              <a:gd name="T12" fmla="*/ 696 h 69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88" h="696">
                <a:moveTo>
                  <a:pt x="0" y="696"/>
                </a:moveTo>
                <a:cubicBezTo>
                  <a:pt x="208" y="363"/>
                  <a:pt x="416" y="30"/>
                  <a:pt x="681" y="15"/>
                </a:cubicBezTo>
                <a:cubicBezTo>
                  <a:pt x="946" y="0"/>
                  <a:pt x="1437" y="507"/>
                  <a:pt x="1588" y="605"/>
                </a:cubicBezTo>
              </a:path>
            </a:pathLst>
          </a:custGeom>
          <a:noFill/>
          <a:ln w="5715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s-MX"/>
          </a:p>
        </p:txBody>
      </p:sp>
      <p:sp>
        <p:nvSpPr>
          <p:cNvPr id="3079" name="Oval 7"/>
          <p:cNvSpPr>
            <a:spLocks noChangeArrowheads="1"/>
          </p:cNvSpPr>
          <p:nvPr/>
        </p:nvSpPr>
        <p:spPr bwMode="auto">
          <a:xfrm>
            <a:off x="3127375" y="4297363"/>
            <a:ext cx="71438" cy="714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s-MX"/>
          </a:p>
        </p:txBody>
      </p:sp>
      <p:sp>
        <p:nvSpPr>
          <p:cNvPr id="3080" name="Oval 8"/>
          <p:cNvSpPr>
            <a:spLocks noChangeArrowheads="1"/>
          </p:cNvSpPr>
          <p:nvPr/>
        </p:nvSpPr>
        <p:spPr bwMode="auto">
          <a:xfrm>
            <a:off x="5719763" y="4152900"/>
            <a:ext cx="71437" cy="714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s-MX"/>
          </a:p>
        </p:txBody>
      </p:sp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2836863" y="2417763"/>
            <a:ext cx="101123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1800">
                <a:latin typeface="Tahoma" pitchFamily="34" charset="0"/>
              </a:rPr>
              <a:t>Dominio</a:t>
            </a:r>
            <a:endParaRPr lang="es-ES" sz="1800">
              <a:latin typeface="Tahoma" pitchFamily="34" charset="0"/>
            </a:endParaRPr>
          </a:p>
        </p:txBody>
      </p:sp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5556250" y="2368550"/>
            <a:ext cx="8239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1800">
                <a:latin typeface="Tahoma" pitchFamily="34" charset="0"/>
              </a:rPr>
              <a:t>Rango</a:t>
            </a:r>
            <a:endParaRPr lang="es-ES" sz="1800">
              <a:latin typeface="Tahoma" pitchFamily="34" charset="0"/>
            </a:endParaRPr>
          </a:p>
        </p:txBody>
      </p:sp>
      <p:sp>
        <p:nvSpPr>
          <p:cNvPr id="3083" name="Text Box 11"/>
          <p:cNvSpPr txBox="1">
            <a:spLocks noChangeArrowheads="1"/>
          </p:cNvSpPr>
          <p:nvPr/>
        </p:nvSpPr>
        <p:spPr bwMode="auto">
          <a:xfrm>
            <a:off x="3122613" y="2897188"/>
            <a:ext cx="3397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1800">
                <a:latin typeface="Tahoma" pitchFamily="34" charset="0"/>
              </a:rPr>
              <a:t>D</a:t>
            </a:r>
            <a:endParaRPr lang="es-ES" sz="1800">
              <a:latin typeface="Tahoma" pitchFamily="34" charset="0"/>
            </a:endParaRPr>
          </a:p>
        </p:txBody>
      </p:sp>
      <p:sp>
        <p:nvSpPr>
          <p:cNvPr id="3084" name="Text Box 12"/>
          <p:cNvSpPr txBox="1">
            <a:spLocks noChangeArrowheads="1"/>
          </p:cNvSpPr>
          <p:nvPr/>
        </p:nvSpPr>
        <p:spPr bwMode="auto">
          <a:xfrm>
            <a:off x="5780088" y="2897188"/>
            <a:ext cx="3254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1800">
                <a:latin typeface="Tahoma" pitchFamily="34" charset="0"/>
              </a:rPr>
              <a:t>R</a:t>
            </a:r>
            <a:endParaRPr lang="es-ES" sz="1800">
              <a:latin typeface="Tahoma" pitchFamily="34" charset="0"/>
            </a:endParaRPr>
          </a:p>
        </p:txBody>
      </p:sp>
      <p:sp>
        <p:nvSpPr>
          <p:cNvPr id="3085" name="Text Box 13"/>
          <p:cNvSpPr txBox="1">
            <a:spLocks noChangeArrowheads="1"/>
          </p:cNvSpPr>
          <p:nvPr/>
        </p:nvSpPr>
        <p:spPr bwMode="auto">
          <a:xfrm>
            <a:off x="4043363" y="2490788"/>
            <a:ext cx="106521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1800" dirty="0">
                <a:latin typeface="Tahoma" pitchFamily="34" charset="0"/>
              </a:rPr>
              <a:t>Regla de</a:t>
            </a:r>
            <a:endParaRPr lang="es-ES" sz="1800" dirty="0">
              <a:latin typeface="Tahoma" pitchFamily="34" charset="0"/>
            </a:endParaRPr>
          </a:p>
        </p:txBody>
      </p:sp>
      <p:sp>
        <p:nvSpPr>
          <p:cNvPr id="3086" name="Text Box 14"/>
          <p:cNvSpPr txBox="1">
            <a:spLocks noChangeArrowheads="1"/>
          </p:cNvSpPr>
          <p:nvPr/>
        </p:nvSpPr>
        <p:spPr bwMode="auto">
          <a:xfrm>
            <a:off x="3630613" y="2784475"/>
            <a:ext cx="183038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1800" dirty="0">
                <a:latin typeface="Tahoma" pitchFamily="34" charset="0"/>
              </a:rPr>
              <a:t>correspondencia</a:t>
            </a:r>
            <a:endParaRPr lang="es-ES" sz="1800" dirty="0">
              <a:latin typeface="Tahoma" pitchFamily="34" charset="0"/>
            </a:endParaRPr>
          </a:p>
        </p:txBody>
      </p:sp>
      <p:sp>
        <p:nvSpPr>
          <p:cNvPr id="3087" name="Text Box 15"/>
          <p:cNvSpPr txBox="1">
            <a:spLocks noChangeArrowheads="1"/>
          </p:cNvSpPr>
          <p:nvPr/>
        </p:nvSpPr>
        <p:spPr bwMode="auto">
          <a:xfrm>
            <a:off x="3179763" y="5824538"/>
            <a:ext cx="31083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MX" sz="1800">
                <a:latin typeface="Tahoma" pitchFamily="34" charset="0"/>
              </a:rPr>
              <a:t>Elementos para poder definir</a:t>
            </a:r>
          </a:p>
          <a:p>
            <a:pPr algn="ctr" eaLnBrk="1" hangingPunct="1"/>
            <a:r>
              <a:rPr lang="es-MX" sz="1800">
                <a:latin typeface="Tahoma" pitchFamily="34" charset="0"/>
              </a:rPr>
              <a:t>A una función</a:t>
            </a:r>
            <a:endParaRPr lang="es-ES" sz="1800">
              <a:latin typeface="Tahoma" pitchFamily="34" charset="0"/>
            </a:endParaRPr>
          </a:p>
        </p:txBody>
      </p:sp>
      <p:sp>
        <p:nvSpPr>
          <p:cNvPr id="3088" name="Text Box 16"/>
          <p:cNvSpPr txBox="1">
            <a:spLocks noChangeArrowheads="1"/>
          </p:cNvSpPr>
          <p:nvPr/>
        </p:nvSpPr>
        <p:spPr bwMode="auto">
          <a:xfrm>
            <a:off x="2890838" y="4168775"/>
            <a:ext cx="2968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1800">
                <a:latin typeface="Tahoma" pitchFamily="34" charset="0"/>
              </a:rPr>
              <a:t>x</a:t>
            </a:r>
            <a:endParaRPr lang="es-ES" sz="1800">
              <a:latin typeface="Tahoma" pitchFamily="34" charset="0"/>
            </a:endParaRPr>
          </a:p>
        </p:txBody>
      </p:sp>
      <p:sp>
        <p:nvSpPr>
          <p:cNvPr id="3089" name="Text Box 17"/>
          <p:cNvSpPr txBox="1">
            <a:spLocks noChangeArrowheads="1"/>
          </p:cNvSpPr>
          <p:nvPr/>
        </p:nvSpPr>
        <p:spPr bwMode="auto">
          <a:xfrm>
            <a:off x="5503863" y="4152900"/>
            <a:ext cx="8255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1800">
                <a:latin typeface="Tahoma" pitchFamily="34" charset="0"/>
              </a:rPr>
              <a:t>y=f(x)</a:t>
            </a:r>
            <a:endParaRPr lang="es-ES" sz="1800">
              <a:latin typeface="Tahoma" pitchFamily="34" charset="0"/>
            </a:endParaRPr>
          </a:p>
        </p:txBody>
      </p:sp>
      <p:sp>
        <p:nvSpPr>
          <p:cNvPr id="3090" name="Text Box 18"/>
          <p:cNvSpPr txBox="1">
            <a:spLocks noChangeArrowheads="1"/>
          </p:cNvSpPr>
          <p:nvPr/>
        </p:nvSpPr>
        <p:spPr bwMode="auto">
          <a:xfrm>
            <a:off x="2622550" y="4425950"/>
            <a:ext cx="1316038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MX" sz="1400">
                <a:latin typeface="Tahoma" pitchFamily="34" charset="0"/>
              </a:rPr>
              <a:t>Variable</a:t>
            </a:r>
          </a:p>
          <a:p>
            <a:pPr algn="ctr" eaLnBrk="1" hangingPunct="1"/>
            <a:r>
              <a:rPr lang="es-MX" sz="1400">
                <a:latin typeface="Tahoma" pitchFamily="34" charset="0"/>
              </a:rPr>
              <a:t>Independiente</a:t>
            </a:r>
            <a:endParaRPr lang="es-ES" sz="1400">
              <a:latin typeface="Tahoma" pitchFamily="34" charset="0"/>
            </a:endParaRPr>
          </a:p>
        </p:txBody>
      </p:sp>
      <p:sp>
        <p:nvSpPr>
          <p:cNvPr id="3091" name="Text Box 19"/>
          <p:cNvSpPr txBox="1">
            <a:spLocks noChangeArrowheads="1"/>
          </p:cNvSpPr>
          <p:nvPr/>
        </p:nvSpPr>
        <p:spPr bwMode="auto">
          <a:xfrm>
            <a:off x="5359400" y="4427538"/>
            <a:ext cx="1173163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MX" sz="1400">
                <a:latin typeface="Tahoma" pitchFamily="34" charset="0"/>
              </a:rPr>
              <a:t>Variable</a:t>
            </a:r>
          </a:p>
          <a:p>
            <a:pPr algn="ctr" eaLnBrk="1" hangingPunct="1"/>
            <a:r>
              <a:rPr lang="es-MX" sz="1400">
                <a:latin typeface="Tahoma" pitchFamily="34" charset="0"/>
              </a:rPr>
              <a:t>Dependiente</a:t>
            </a:r>
            <a:endParaRPr lang="es-ES" sz="1400">
              <a:latin typeface="Tahoma" pitchFamily="34" charset="0"/>
            </a:endParaRPr>
          </a:p>
        </p:txBody>
      </p:sp>
      <p:sp>
        <p:nvSpPr>
          <p:cNvPr id="3092" name="Text Box 20"/>
          <p:cNvSpPr txBox="1">
            <a:spLocks noChangeArrowheads="1"/>
          </p:cNvSpPr>
          <p:nvPr/>
        </p:nvSpPr>
        <p:spPr bwMode="auto">
          <a:xfrm>
            <a:off x="4187825" y="3432175"/>
            <a:ext cx="24923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2400" baseline="30000">
                <a:latin typeface="Tahoma" pitchFamily="34" charset="0"/>
              </a:rPr>
              <a:t>f</a:t>
            </a:r>
            <a:endParaRPr lang="es-ES" sz="2400" baseline="30000"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3836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548680"/>
            <a:ext cx="8229600" cy="837506"/>
          </a:xfrm>
        </p:spPr>
        <p:txBody>
          <a:bodyPr/>
          <a:lstStyle/>
          <a:p>
            <a:pPr eaLnBrk="1" hangingPunct="1"/>
            <a:r>
              <a:rPr lang="es-MX" dirty="0" smtClean="0"/>
              <a:t>Características de una función</a:t>
            </a:r>
            <a:endParaRPr lang="es-ES" dirty="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340768"/>
            <a:ext cx="8229600" cy="4929188"/>
          </a:xfrm>
        </p:spPr>
        <p:txBody>
          <a:bodyPr>
            <a:normAutofit lnSpcReduction="10000"/>
          </a:bodyPr>
          <a:lstStyle/>
          <a:p>
            <a:pPr algn="just" eaLnBrk="1" hangingPunct="1"/>
            <a:r>
              <a:rPr lang="es-MX" sz="2800" dirty="0" smtClean="0">
                <a:solidFill>
                  <a:srgbClr val="3366FF"/>
                </a:solidFill>
              </a:rPr>
              <a:t>Dominio:</a:t>
            </a:r>
            <a:r>
              <a:rPr lang="es-ES" altLang="ja-JP" sz="2800" dirty="0" smtClean="0">
                <a:ea typeface="ＭＳ Ｐゴシック" pitchFamily="34" charset="-128"/>
              </a:rPr>
              <a:t>Conjunto de valores que pueden asignarse a la variable independiente para los cuales la función existe o está definida. </a:t>
            </a:r>
            <a:endParaRPr lang="es-MX" sz="2800" dirty="0" smtClean="0"/>
          </a:p>
          <a:p>
            <a:pPr algn="just" eaLnBrk="1" hangingPunct="1"/>
            <a:r>
              <a:rPr lang="es-MX" sz="2800" dirty="0" smtClean="0">
                <a:solidFill>
                  <a:srgbClr val="3366FF"/>
                </a:solidFill>
              </a:rPr>
              <a:t>Rango</a:t>
            </a:r>
            <a:r>
              <a:rPr lang="es-MX" sz="2800" dirty="0" smtClean="0"/>
              <a:t>:</a:t>
            </a:r>
            <a:r>
              <a:rPr lang="es-ES" altLang="ja-JP" sz="2800" dirty="0" smtClean="0">
                <a:ea typeface="ＭＳ Ｐゴシック" pitchFamily="34" charset="-128"/>
              </a:rPr>
              <a:t>Conjunto de valores que puede tomar la variable dependiente en una función.</a:t>
            </a:r>
            <a:endParaRPr lang="es-MX" sz="2800" dirty="0" smtClean="0"/>
          </a:p>
          <a:p>
            <a:pPr algn="just" eaLnBrk="1" hangingPunct="1"/>
            <a:r>
              <a:rPr lang="es-MX" sz="2800" dirty="0" smtClean="0">
                <a:solidFill>
                  <a:srgbClr val="3366FF"/>
                </a:solidFill>
              </a:rPr>
              <a:t>Valores positivos y negativos:</a:t>
            </a:r>
          </a:p>
          <a:p>
            <a:pPr algn="just" eaLnBrk="1" hangingPunct="1"/>
            <a:r>
              <a:rPr lang="es-MX" sz="2800" dirty="0" smtClean="0">
                <a:solidFill>
                  <a:srgbClr val="3366FF"/>
                </a:solidFill>
              </a:rPr>
              <a:t>Ceros de la función o intersección con el eje “x”</a:t>
            </a:r>
          </a:p>
          <a:p>
            <a:pPr algn="just" eaLnBrk="1" hangingPunct="1"/>
            <a:r>
              <a:rPr lang="es-MX" sz="2800" dirty="0" smtClean="0">
                <a:solidFill>
                  <a:srgbClr val="3366FF"/>
                </a:solidFill>
              </a:rPr>
              <a:t>Intersección con el eje “y”</a:t>
            </a:r>
          </a:p>
          <a:p>
            <a:pPr algn="just" eaLnBrk="1" hangingPunct="1"/>
            <a:r>
              <a:rPr lang="es-MX" sz="2800" dirty="0" smtClean="0">
                <a:solidFill>
                  <a:srgbClr val="3366FF"/>
                </a:solidFill>
              </a:rPr>
              <a:t>Máximos y mínimos.</a:t>
            </a:r>
          </a:p>
          <a:p>
            <a:pPr algn="just" eaLnBrk="1" hangingPunct="1"/>
            <a:r>
              <a:rPr lang="es-MX" sz="2800" dirty="0" smtClean="0">
                <a:solidFill>
                  <a:srgbClr val="3366FF"/>
                </a:solidFill>
              </a:rPr>
              <a:t>Concavidad ( Hacia arriba o hacia abajo) </a:t>
            </a:r>
          </a:p>
          <a:p>
            <a:pPr algn="just" eaLnBrk="1" hangingPunct="1"/>
            <a:r>
              <a:rPr lang="es-MX" sz="2800" dirty="0" smtClean="0">
                <a:solidFill>
                  <a:srgbClr val="3366FF"/>
                </a:solidFill>
              </a:rPr>
              <a:t>Asíntotas horizontales y verticales.</a:t>
            </a:r>
            <a:endParaRPr lang="es-ES" sz="2800" dirty="0" smtClean="0">
              <a:solidFill>
                <a:srgbClr val="33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1406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143000"/>
          </a:xfrm>
        </p:spPr>
        <p:txBody>
          <a:bodyPr/>
          <a:lstStyle/>
          <a:p>
            <a:pPr eaLnBrk="1" hangingPunct="1"/>
            <a:r>
              <a:rPr lang="es-MX" dirty="0" smtClean="0">
                <a:solidFill>
                  <a:srgbClr val="00B0F0"/>
                </a:solidFill>
              </a:rPr>
              <a:t>Clasificación de una función</a:t>
            </a:r>
            <a:endParaRPr lang="es-ES" dirty="0" smtClean="0">
              <a:solidFill>
                <a:srgbClr val="00B0F0"/>
              </a:solidFill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313" y="1714500"/>
            <a:ext cx="8435975" cy="4929188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s-MX" dirty="0" smtClean="0"/>
              <a:t>				A</a:t>
            </a:r>
            <a:r>
              <a:rPr lang="es-MX" sz="2800" dirty="0" smtClean="0"/>
              <a:t>lgebraica		</a:t>
            </a:r>
          </a:p>
          <a:p>
            <a:pPr eaLnBrk="1" hangingPunct="1">
              <a:buFontTx/>
              <a:buNone/>
            </a:pPr>
            <a:r>
              <a:rPr lang="es-MX" sz="2800" dirty="0" smtClean="0"/>
              <a:t>							Irracional</a:t>
            </a:r>
          </a:p>
          <a:p>
            <a:pPr eaLnBrk="1" hangingPunct="1">
              <a:buFontTx/>
              <a:buNone/>
            </a:pPr>
            <a:r>
              <a:rPr lang="es-MX" sz="2800" dirty="0" smtClean="0"/>
              <a:t>				</a:t>
            </a:r>
            <a:r>
              <a:rPr lang="es-MX" dirty="0" smtClean="0"/>
              <a:t>	</a:t>
            </a:r>
          </a:p>
          <a:p>
            <a:pPr eaLnBrk="1" hangingPunct="1">
              <a:buFontTx/>
              <a:buNone/>
            </a:pPr>
            <a:r>
              <a:rPr lang="es-MX" dirty="0" smtClean="0"/>
              <a:t>Funciones													</a:t>
            </a:r>
            <a:r>
              <a:rPr lang="es-MX" sz="2400" dirty="0" smtClean="0"/>
              <a:t>	</a:t>
            </a:r>
            <a:endParaRPr lang="es-MX" dirty="0" smtClean="0"/>
          </a:p>
          <a:p>
            <a:pPr eaLnBrk="1" hangingPunct="1">
              <a:buFontTx/>
              <a:buNone/>
            </a:pPr>
            <a:r>
              <a:rPr lang="es-MX" dirty="0" smtClean="0"/>
              <a:t>							</a:t>
            </a:r>
            <a:r>
              <a:rPr lang="es-MX" sz="2800" dirty="0" smtClean="0"/>
              <a:t>Trigonométrica</a:t>
            </a:r>
          </a:p>
          <a:p>
            <a:pPr eaLnBrk="1" hangingPunct="1">
              <a:buFontTx/>
              <a:buNone/>
            </a:pPr>
            <a:r>
              <a:rPr lang="es-MX" dirty="0" smtClean="0"/>
              <a:t>				T</a:t>
            </a:r>
            <a:r>
              <a:rPr lang="es-MX" sz="2800" dirty="0" smtClean="0"/>
              <a:t>rascendente	Logarítmica</a:t>
            </a:r>
          </a:p>
          <a:p>
            <a:pPr eaLnBrk="1" hangingPunct="1">
              <a:buFontTx/>
              <a:buNone/>
            </a:pPr>
            <a:r>
              <a:rPr lang="es-MX" sz="2800" dirty="0" smtClean="0"/>
              <a:t>							Exponencial</a:t>
            </a:r>
          </a:p>
          <a:p>
            <a:pPr eaLnBrk="1" hangingPunct="1">
              <a:buFontTx/>
              <a:buNone/>
            </a:pPr>
            <a:endParaRPr lang="es-ES" sz="2800" dirty="0" smtClean="0"/>
          </a:p>
        </p:txBody>
      </p:sp>
      <p:sp>
        <p:nvSpPr>
          <p:cNvPr id="5124" name="AutoShape 4"/>
          <p:cNvSpPr>
            <a:spLocks/>
          </p:cNvSpPr>
          <p:nvPr/>
        </p:nvSpPr>
        <p:spPr bwMode="auto">
          <a:xfrm>
            <a:off x="2425700" y="1285875"/>
            <a:ext cx="431800" cy="5040313"/>
          </a:xfrm>
          <a:prstGeom prst="leftBrace">
            <a:avLst>
              <a:gd name="adj1" fmla="val 9727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1" hangingPunct="1"/>
            <a:endParaRPr lang="es-MX"/>
          </a:p>
        </p:txBody>
      </p:sp>
      <p:sp>
        <p:nvSpPr>
          <p:cNvPr id="5125" name="AutoShape 5"/>
          <p:cNvSpPr>
            <a:spLocks/>
          </p:cNvSpPr>
          <p:nvPr/>
        </p:nvSpPr>
        <p:spPr bwMode="auto">
          <a:xfrm>
            <a:off x="5499100" y="4340225"/>
            <a:ext cx="144463" cy="2160588"/>
          </a:xfrm>
          <a:prstGeom prst="leftBrace">
            <a:avLst>
              <a:gd name="adj1" fmla="val 12463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1" hangingPunct="1"/>
            <a:endParaRPr lang="es-MX"/>
          </a:p>
        </p:txBody>
      </p:sp>
      <p:sp>
        <p:nvSpPr>
          <p:cNvPr id="7" name="6 Rectángulo"/>
          <p:cNvSpPr/>
          <p:nvPr/>
        </p:nvSpPr>
        <p:spPr>
          <a:xfrm>
            <a:off x="3876675" y="1214438"/>
            <a:ext cx="2111375" cy="5238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s-MX" sz="2800" kern="0" dirty="0">
                <a:solidFill>
                  <a:srgbClr val="000000"/>
                </a:solidFill>
                <a:latin typeface="Arial"/>
              </a:rPr>
              <a:t>		</a:t>
            </a:r>
            <a:endParaRPr lang="es-MX" dirty="0"/>
          </a:p>
        </p:txBody>
      </p:sp>
      <p:sp>
        <p:nvSpPr>
          <p:cNvPr id="5127" name="AutoShape 5"/>
          <p:cNvSpPr>
            <a:spLocks/>
          </p:cNvSpPr>
          <p:nvPr/>
        </p:nvSpPr>
        <p:spPr bwMode="auto">
          <a:xfrm>
            <a:off x="5357813" y="1155700"/>
            <a:ext cx="142875" cy="1635125"/>
          </a:xfrm>
          <a:prstGeom prst="leftBrace">
            <a:avLst>
              <a:gd name="adj1" fmla="val 12467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1" hangingPunct="1"/>
            <a:endParaRPr lang="es-MX"/>
          </a:p>
        </p:txBody>
      </p:sp>
      <p:sp>
        <p:nvSpPr>
          <p:cNvPr id="5128" name="9 Rectángulo"/>
          <p:cNvSpPr>
            <a:spLocks noChangeArrowheads="1"/>
          </p:cNvSpPr>
          <p:nvPr/>
        </p:nvSpPr>
        <p:spPr bwMode="auto">
          <a:xfrm>
            <a:off x="5694363" y="1214438"/>
            <a:ext cx="21209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s-MX" sz="3200"/>
              <a:t>Polinomial</a:t>
            </a:r>
            <a:r>
              <a:rPr lang="es-MX"/>
              <a:t> </a:t>
            </a:r>
          </a:p>
          <a:p>
            <a:pPr eaLnBrk="1" hangingPunct="1"/>
            <a:r>
              <a:rPr lang="es-MX" sz="2800">
                <a:solidFill>
                  <a:srgbClr val="000000"/>
                </a:solidFill>
              </a:rPr>
              <a:t>Racional</a:t>
            </a:r>
          </a:p>
        </p:txBody>
      </p:sp>
    </p:spTree>
    <p:extLst>
      <p:ext uri="{BB962C8B-B14F-4D97-AF65-F5344CB8AC3E}">
        <p14:creationId xmlns:p14="http://schemas.microsoft.com/office/powerpoint/2010/main" val="2146564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Título"/>
          <p:cNvSpPr>
            <a:spLocks noGrp="1"/>
          </p:cNvSpPr>
          <p:nvPr>
            <p:ph type="title"/>
          </p:nvPr>
        </p:nvSpPr>
        <p:spPr>
          <a:xfrm>
            <a:off x="428625" y="0"/>
            <a:ext cx="8229600" cy="857250"/>
          </a:xfrm>
        </p:spPr>
        <p:txBody>
          <a:bodyPr/>
          <a:lstStyle/>
          <a:p>
            <a:r>
              <a:rPr lang="es-MX" smtClean="0"/>
              <a:t>Función algebraica</a:t>
            </a:r>
          </a:p>
        </p:txBody>
      </p:sp>
      <p:sp>
        <p:nvSpPr>
          <p:cNvPr id="6147" name="2 Marcador de contenido"/>
          <p:cNvSpPr>
            <a:spLocks noGrp="1"/>
          </p:cNvSpPr>
          <p:nvPr>
            <p:ph idx="1"/>
          </p:nvPr>
        </p:nvSpPr>
        <p:spPr>
          <a:xfrm>
            <a:off x="457200" y="1071563"/>
            <a:ext cx="8229600" cy="5054600"/>
          </a:xfrm>
        </p:spPr>
        <p:txBody>
          <a:bodyPr/>
          <a:lstStyle/>
          <a:p>
            <a:pPr algn="just"/>
            <a:r>
              <a:rPr lang="es-MX" dirty="0" smtClean="0"/>
              <a:t>Es aquella que puede expresarse como un número finito de sumas, diferencias, múltiplos, cocientes y radicales que contienen      .</a:t>
            </a:r>
          </a:p>
          <a:p>
            <a:pPr algn="just"/>
            <a:r>
              <a:rPr lang="es-MX" dirty="0" smtClean="0"/>
              <a:t>Algunos ejemplos son:</a:t>
            </a:r>
          </a:p>
          <a:p>
            <a:endParaRPr lang="es-MX" dirty="0" smtClean="0"/>
          </a:p>
        </p:txBody>
      </p:sp>
      <p:sp>
        <p:nvSpPr>
          <p:cNvPr id="614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1" hangingPunct="1"/>
            <a:endParaRPr lang="es-MX"/>
          </a:p>
        </p:txBody>
      </p:sp>
      <p:sp>
        <p:nvSpPr>
          <p:cNvPr id="6149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1" hangingPunct="1"/>
            <a:endParaRPr lang="es-MX"/>
          </a:p>
        </p:txBody>
      </p:sp>
      <p:graphicFrame>
        <p:nvGraphicFramePr>
          <p:cNvPr id="6150" name="Object 5"/>
          <p:cNvGraphicFramePr>
            <a:graphicFrameLocks noChangeAspect="1"/>
          </p:cNvGraphicFramePr>
          <p:nvPr/>
        </p:nvGraphicFramePr>
        <p:xfrm>
          <a:off x="2668588" y="2454275"/>
          <a:ext cx="571500" cy="654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4" name="Ecuación" r:id="rId3" imgW="177569" imgH="202936" progId="Equation.3">
                  <p:embed/>
                </p:oleObj>
              </mc:Choice>
              <mc:Fallback>
                <p:oleObj name="Ecuación" r:id="rId3" imgW="177569" imgH="20293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8588" y="2454275"/>
                        <a:ext cx="571500" cy="654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9508280"/>
              </p:ext>
            </p:extLst>
          </p:nvPr>
        </p:nvGraphicFramePr>
        <p:xfrm>
          <a:off x="611560" y="3717032"/>
          <a:ext cx="5100638" cy="2814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5" name="Ecuación" r:id="rId5" imgW="2209680" imgH="1218960" progId="Equation.3">
                  <p:embed/>
                </p:oleObj>
              </mc:Choice>
              <mc:Fallback>
                <p:oleObj name="Ecuación" r:id="rId5" imgW="2209680" imgH="12189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3717032"/>
                        <a:ext cx="5100638" cy="2814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52442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MX" smtClean="0"/>
              <a:t>Función Polinomial</a:t>
            </a:r>
            <a:endParaRPr lang="es-ES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es-MX" smtClean="0">
                <a:solidFill>
                  <a:srgbClr val="3366FF"/>
                </a:solidFill>
              </a:rPr>
              <a:t>Función polinomial: </a:t>
            </a:r>
            <a:r>
              <a:rPr lang="es-MX" smtClean="0"/>
              <a:t>Las funciones polinomiales tienen la siguiente notación:</a:t>
            </a:r>
          </a:p>
        </p:txBody>
      </p:sp>
      <p:graphicFrame>
        <p:nvGraphicFramePr>
          <p:cNvPr id="7172" name="Object 5"/>
          <p:cNvGraphicFramePr>
            <a:graphicFrameLocks noChangeAspect="1"/>
          </p:cNvGraphicFramePr>
          <p:nvPr/>
        </p:nvGraphicFramePr>
        <p:xfrm>
          <a:off x="1476375" y="2997200"/>
          <a:ext cx="6911975" cy="2100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9" name="Ecuación" r:id="rId3" imgW="2298700" imgH="698500" progId="Equation.3">
                  <p:embed/>
                </p:oleObj>
              </mc:Choice>
              <mc:Fallback>
                <p:oleObj name="Ecuación" r:id="rId3" imgW="2298700" imgH="6985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6375" y="2997200"/>
                        <a:ext cx="6911975" cy="2100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69554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</TotalTime>
  <Words>1125</Words>
  <Application>Microsoft Office PowerPoint</Application>
  <PresentationFormat>Presentación en pantalla (4:3)</PresentationFormat>
  <Paragraphs>244</Paragraphs>
  <Slides>30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3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30</vt:i4>
      </vt:variant>
    </vt:vector>
  </HeadingPairs>
  <TitlesOfParts>
    <vt:vector size="34" baseType="lpstr">
      <vt:lpstr>Tema de Office</vt:lpstr>
      <vt:lpstr>1_Tema de Office</vt:lpstr>
      <vt:lpstr>2_Tema de Office</vt:lpstr>
      <vt:lpstr>Ecuación</vt:lpstr>
      <vt:lpstr>Presentación de PowerPoint</vt:lpstr>
      <vt:lpstr>Tema:Funciones </vt:lpstr>
      <vt:lpstr>Tema:Funciones </vt:lpstr>
      <vt:lpstr>Funciones</vt:lpstr>
      <vt:lpstr>Elementos para definir una Función </vt:lpstr>
      <vt:lpstr>Características de una función</vt:lpstr>
      <vt:lpstr>Clasificación de una función</vt:lpstr>
      <vt:lpstr>Función algebraica</vt:lpstr>
      <vt:lpstr>Función Polinomial</vt:lpstr>
      <vt:lpstr>Función Racional</vt:lpstr>
      <vt:lpstr>Función Irracional</vt:lpstr>
      <vt:lpstr>Función trascendente</vt:lpstr>
      <vt:lpstr>Formas de Representar a una Función</vt:lpstr>
      <vt:lpstr>Formas de Representar a una Función</vt:lpstr>
      <vt:lpstr>Formas de Representar a una Función</vt:lpstr>
      <vt:lpstr>Función lineal como caso particular de función polinomial</vt:lpstr>
      <vt:lpstr>Función constante: es un tipo de función lineal.</vt:lpstr>
      <vt:lpstr>Función identidad (Es otro tipo de función lineal)</vt:lpstr>
      <vt:lpstr>Función Cuadrática(como caso particular de función polinomial)</vt:lpstr>
      <vt:lpstr>Función exponencial</vt:lpstr>
      <vt:lpstr>Función exponencial</vt:lpstr>
      <vt:lpstr> </vt:lpstr>
      <vt:lpstr>Graficas de algunas funciones exponenciales</vt:lpstr>
      <vt:lpstr>Graficas de algunas funciones exponenciales</vt:lpstr>
      <vt:lpstr>Función Logaritmo</vt:lpstr>
      <vt:lpstr>Propiedades de la función logaritmo Para   a&gt;1</vt:lpstr>
      <vt:lpstr>Propiedades de la función logaritmo Para 0&lt;a&lt;1</vt:lpstr>
      <vt:lpstr>OPERACIONES CON FUNCIONES </vt:lpstr>
      <vt:lpstr>OPERACIONES CON FUNCIONES</vt:lpstr>
      <vt:lpstr>Ejercicios de operaciones con funciones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webdesign1</dc:creator>
  <cp:lastModifiedBy>Jorge</cp:lastModifiedBy>
  <cp:revision>34</cp:revision>
  <dcterms:created xsi:type="dcterms:W3CDTF">2014-07-09T15:06:15Z</dcterms:created>
  <dcterms:modified xsi:type="dcterms:W3CDTF">2015-07-01T02:11:07Z</dcterms:modified>
</cp:coreProperties>
</file>